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90" r:id="rId3"/>
    <p:sldId id="261" r:id="rId4"/>
    <p:sldId id="315" r:id="rId5"/>
    <p:sldId id="307" r:id="rId6"/>
    <p:sldId id="259" r:id="rId7"/>
    <p:sldId id="260" r:id="rId8"/>
    <p:sldId id="309" r:id="rId9"/>
    <p:sldId id="298" r:id="rId10"/>
    <p:sldId id="256" r:id="rId11"/>
    <p:sldId id="291" r:id="rId12"/>
    <p:sldId id="276" r:id="rId13"/>
    <p:sldId id="316" r:id="rId14"/>
    <p:sldId id="304" r:id="rId15"/>
    <p:sldId id="311" r:id="rId16"/>
    <p:sldId id="303" r:id="rId17"/>
    <p:sldId id="292" r:id="rId18"/>
    <p:sldId id="317" r:id="rId19"/>
    <p:sldId id="319" r:id="rId20"/>
    <p:sldId id="320" r:id="rId21"/>
    <p:sldId id="321" r:id="rId22"/>
    <p:sldId id="289" r:id="rId23"/>
    <p:sldId id="318" r:id="rId24"/>
    <p:sldId id="286" r:id="rId25"/>
  </p:sldIdLst>
  <p:sldSz cx="6858000" cy="9144000" type="screen4x3"/>
  <p:notesSz cx="9928225" cy="14357350"/>
  <p:defaultTextStyle>
    <a:defPPr>
      <a:defRPr lang="fr-FR"/>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0" algn="l" defTabSz="914320" rtl="0" eaLnBrk="1" latinLnBrk="0" hangingPunct="1">
      <a:defRPr sz="1800" kern="1200">
        <a:solidFill>
          <a:schemeClr val="tx1"/>
        </a:solidFill>
        <a:latin typeface="+mn-lt"/>
        <a:ea typeface="+mn-ea"/>
        <a:cs typeface="+mn-cs"/>
      </a:defRPr>
    </a:lvl4pPr>
    <a:lvl5pPr marL="1828640" algn="l" defTabSz="914320" rtl="0" eaLnBrk="1" latinLnBrk="0" hangingPunct="1">
      <a:defRPr sz="1800" kern="1200">
        <a:solidFill>
          <a:schemeClr val="tx1"/>
        </a:solidFill>
        <a:latin typeface="+mn-lt"/>
        <a:ea typeface="+mn-ea"/>
        <a:cs typeface="+mn-cs"/>
      </a:defRPr>
    </a:lvl5pPr>
    <a:lvl6pPr marL="2285800" algn="l" defTabSz="914320" rtl="0" eaLnBrk="1" latinLnBrk="0" hangingPunct="1">
      <a:defRPr sz="1800" kern="1200">
        <a:solidFill>
          <a:schemeClr val="tx1"/>
        </a:solidFill>
        <a:latin typeface="+mn-lt"/>
        <a:ea typeface="+mn-ea"/>
        <a:cs typeface="+mn-cs"/>
      </a:defRPr>
    </a:lvl6pPr>
    <a:lvl7pPr marL="2742960" algn="l" defTabSz="914320" rtl="0" eaLnBrk="1" latinLnBrk="0" hangingPunct="1">
      <a:defRPr sz="1800" kern="1200">
        <a:solidFill>
          <a:schemeClr val="tx1"/>
        </a:solidFill>
        <a:latin typeface="+mn-lt"/>
        <a:ea typeface="+mn-ea"/>
        <a:cs typeface="+mn-cs"/>
      </a:defRPr>
    </a:lvl7pPr>
    <a:lvl8pPr marL="3200120" algn="l" defTabSz="914320" rtl="0" eaLnBrk="1" latinLnBrk="0" hangingPunct="1">
      <a:defRPr sz="1800" kern="1200">
        <a:solidFill>
          <a:schemeClr val="tx1"/>
        </a:solidFill>
        <a:latin typeface="+mn-lt"/>
        <a:ea typeface="+mn-ea"/>
        <a:cs typeface="+mn-cs"/>
      </a:defRPr>
    </a:lvl8pPr>
    <a:lvl9pPr marL="3657280" algn="l" defTabSz="91432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3399"/>
    <a:srgbClr val="FF99FF"/>
    <a:srgbClr val="262F13"/>
    <a:srgbClr val="FCD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99668" autoAdjust="0"/>
  </p:normalViewPr>
  <p:slideViewPr>
    <p:cSldViewPr showGuides="1">
      <p:cViewPr>
        <p:scale>
          <a:sx n="91" d="100"/>
          <a:sy n="91" d="100"/>
        </p:scale>
        <p:origin x="-1104" y="-72"/>
      </p:cViewPr>
      <p:guideLst>
        <p:guide orient="horz" pos="2880"/>
        <p:guide pos="23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925" y="0"/>
            <a:ext cx="4303713" cy="717550"/>
          </a:xfrm>
          <a:prstGeom prst="rect">
            <a:avLst/>
          </a:prstGeom>
        </p:spPr>
        <p:txBody>
          <a:bodyPr vert="horz" lIns="91440" tIns="45720" rIns="91440" bIns="45720" rtlCol="0"/>
          <a:lstStyle>
            <a:lvl1pPr algn="r">
              <a:defRPr sz="1200"/>
            </a:lvl1pPr>
          </a:lstStyle>
          <a:p>
            <a:fld id="{5B22ED35-6A92-468E-8845-FAACAAE39EC8}" type="datetimeFigureOut">
              <a:rPr lang="fr-FR" smtClean="0"/>
              <a:t>08/07/2023</a:t>
            </a:fld>
            <a:endParaRPr lang="fr-FR"/>
          </a:p>
        </p:txBody>
      </p:sp>
      <p:sp>
        <p:nvSpPr>
          <p:cNvPr id="4" name="Espace réservé du pied de page 3"/>
          <p:cNvSpPr>
            <a:spLocks noGrp="1"/>
          </p:cNvSpPr>
          <p:nvPr>
            <p:ph type="ftr" sz="quarter" idx="2"/>
          </p:nvPr>
        </p:nvSpPr>
        <p:spPr>
          <a:xfrm>
            <a:off x="0" y="13636625"/>
            <a:ext cx="4302125" cy="717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925" y="13636625"/>
            <a:ext cx="4303713" cy="717550"/>
          </a:xfrm>
          <a:prstGeom prst="rect">
            <a:avLst/>
          </a:prstGeom>
        </p:spPr>
        <p:txBody>
          <a:bodyPr vert="horz" lIns="91440" tIns="45720" rIns="91440" bIns="45720" rtlCol="0" anchor="b"/>
          <a:lstStyle>
            <a:lvl1pPr algn="r">
              <a:defRPr sz="1200"/>
            </a:lvl1pPr>
          </a:lstStyle>
          <a:p>
            <a:fld id="{C4D4DE79-91C5-430D-A2EB-33A932076C49}" type="slidenum">
              <a:rPr lang="fr-FR" smtClean="0"/>
              <a:t>‹N°›</a:t>
            </a:fld>
            <a:endParaRPr lang="fr-FR"/>
          </a:p>
        </p:txBody>
      </p:sp>
    </p:spTree>
    <p:extLst>
      <p:ext uri="{BB962C8B-B14F-4D97-AF65-F5344CB8AC3E}">
        <p14:creationId xmlns:p14="http://schemas.microsoft.com/office/powerpoint/2010/main" val="1735091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4302125" cy="719138"/>
          </a:xfrm>
          <a:prstGeom prst="rect">
            <a:avLst/>
          </a:prstGeom>
        </p:spPr>
        <p:txBody>
          <a:bodyPr vert="horz" lIns="91419" tIns="45710" rIns="91419" bIns="45710" rtlCol="0"/>
          <a:lstStyle>
            <a:lvl1pPr algn="l">
              <a:defRPr sz="1200"/>
            </a:lvl1pPr>
          </a:lstStyle>
          <a:p>
            <a:endParaRPr lang="fr-FR" dirty="0"/>
          </a:p>
        </p:txBody>
      </p:sp>
      <p:sp>
        <p:nvSpPr>
          <p:cNvPr id="3" name="Espace réservé de la date 2"/>
          <p:cNvSpPr>
            <a:spLocks noGrp="1"/>
          </p:cNvSpPr>
          <p:nvPr>
            <p:ph type="dt" idx="1"/>
          </p:nvPr>
        </p:nvSpPr>
        <p:spPr>
          <a:xfrm>
            <a:off x="5622926" y="0"/>
            <a:ext cx="4303713" cy="719138"/>
          </a:xfrm>
          <a:prstGeom prst="rect">
            <a:avLst/>
          </a:prstGeom>
        </p:spPr>
        <p:txBody>
          <a:bodyPr vert="horz" lIns="91419" tIns="45710" rIns="91419" bIns="45710" rtlCol="0"/>
          <a:lstStyle>
            <a:lvl1pPr algn="r">
              <a:defRPr sz="1200"/>
            </a:lvl1pPr>
          </a:lstStyle>
          <a:p>
            <a:fld id="{402A585F-250E-4694-9BA9-1963B6D7B778}" type="datetimeFigureOut">
              <a:rPr lang="fr-FR" smtClean="0"/>
              <a:t>08/07/2023</a:t>
            </a:fld>
            <a:endParaRPr lang="fr-FR" dirty="0"/>
          </a:p>
        </p:txBody>
      </p:sp>
      <p:sp>
        <p:nvSpPr>
          <p:cNvPr id="4" name="Espace réservé de l'image des diapositives 3"/>
          <p:cNvSpPr>
            <a:spLocks noGrp="1" noRot="1" noChangeAspect="1"/>
          </p:cNvSpPr>
          <p:nvPr>
            <p:ph type="sldImg" idx="2"/>
          </p:nvPr>
        </p:nvSpPr>
        <p:spPr>
          <a:xfrm>
            <a:off x="3146425" y="1795463"/>
            <a:ext cx="3635375" cy="4846637"/>
          </a:xfrm>
          <a:prstGeom prst="rect">
            <a:avLst/>
          </a:prstGeom>
          <a:noFill/>
          <a:ln w="12700">
            <a:solidFill>
              <a:prstClr val="black"/>
            </a:solidFill>
          </a:ln>
        </p:spPr>
        <p:txBody>
          <a:bodyPr vert="horz" lIns="91419" tIns="45710" rIns="91419" bIns="45710" rtlCol="0" anchor="ctr"/>
          <a:lstStyle/>
          <a:p>
            <a:endParaRPr lang="fr-FR" dirty="0"/>
          </a:p>
        </p:txBody>
      </p:sp>
      <p:sp>
        <p:nvSpPr>
          <p:cNvPr id="5" name="Espace réservé des notes 4"/>
          <p:cNvSpPr>
            <a:spLocks noGrp="1"/>
          </p:cNvSpPr>
          <p:nvPr>
            <p:ph type="body" sz="quarter" idx="3"/>
          </p:nvPr>
        </p:nvSpPr>
        <p:spPr>
          <a:xfrm>
            <a:off x="992189" y="6908800"/>
            <a:ext cx="7943851" cy="5654675"/>
          </a:xfrm>
          <a:prstGeom prst="rect">
            <a:avLst/>
          </a:prstGeom>
        </p:spPr>
        <p:txBody>
          <a:bodyPr vert="horz" lIns="91419" tIns="45710" rIns="91419" bIns="4571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13638217"/>
            <a:ext cx="4302125" cy="719137"/>
          </a:xfrm>
          <a:prstGeom prst="rect">
            <a:avLst/>
          </a:prstGeom>
        </p:spPr>
        <p:txBody>
          <a:bodyPr vert="horz" lIns="91419" tIns="45710" rIns="91419" bIns="4571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622926" y="13638217"/>
            <a:ext cx="4303713" cy="719137"/>
          </a:xfrm>
          <a:prstGeom prst="rect">
            <a:avLst/>
          </a:prstGeom>
        </p:spPr>
        <p:txBody>
          <a:bodyPr vert="horz" lIns="91419" tIns="45710" rIns="91419" bIns="45710" rtlCol="0" anchor="b"/>
          <a:lstStyle>
            <a:lvl1pPr algn="r">
              <a:defRPr sz="1200"/>
            </a:lvl1pPr>
          </a:lstStyle>
          <a:p>
            <a:fld id="{9DA3C2BE-5712-42DE-AF5C-91FEDC8A4DC2}" type="slidenum">
              <a:rPr lang="fr-FR" smtClean="0"/>
              <a:t>‹N°›</a:t>
            </a:fld>
            <a:endParaRPr lang="fr-FR" dirty="0"/>
          </a:p>
        </p:txBody>
      </p:sp>
    </p:spTree>
    <p:extLst>
      <p:ext uri="{BB962C8B-B14F-4D97-AF65-F5344CB8AC3E}">
        <p14:creationId xmlns:p14="http://schemas.microsoft.com/office/powerpoint/2010/main" val="705422392"/>
      </p:ext>
    </p:extLst>
  </p:cSld>
  <p:clrMap bg1="lt1" tx1="dk1" bg2="lt2" tx2="dk2" accent1="accent1" accent2="accent2" accent3="accent3" accent4="accent4" accent5="accent5" accent6="accent6" hlink="hlink" folHlink="folHlink"/>
  <p:hf hdr="0" ftr="0" dt="0"/>
  <p:notesStyle>
    <a:lvl1pPr marL="0" algn="l" defTabSz="914320" rtl="0" eaLnBrk="1" latinLnBrk="0" hangingPunct="1">
      <a:defRPr sz="1200" kern="1200">
        <a:solidFill>
          <a:schemeClr val="tx1"/>
        </a:solidFill>
        <a:latin typeface="+mn-lt"/>
        <a:ea typeface="+mn-ea"/>
        <a:cs typeface="+mn-cs"/>
      </a:defRPr>
    </a:lvl1pPr>
    <a:lvl2pPr marL="457160" algn="l" defTabSz="914320" rtl="0" eaLnBrk="1" latinLnBrk="0" hangingPunct="1">
      <a:defRPr sz="1200" kern="1200">
        <a:solidFill>
          <a:schemeClr val="tx1"/>
        </a:solidFill>
        <a:latin typeface="+mn-lt"/>
        <a:ea typeface="+mn-ea"/>
        <a:cs typeface="+mn-cs"/>
      </a:defRPr>
    </a:lvl2pPr>
    <a:lvl3pPr marL="914320" algn="l" defTabSz="914320" rtl="0" eaLnBrk="1" latinLnBrk="0" hangingPunct="1">
      <a:defRPr sz="1200" kern="1200">
        <a:solidFill>
          <a:schemeClr val="tx1"/>
        </a:solidFill>
        <a:latin typeface="+mn-lt"/>
        <a:ea typeface="+mn-ea"/>
        <a:cs typeface="+mn-cs"/>
      </a:defRPr>
    </a:lvl3pPr>
    <a:lvl4pPr marL="1371480" algn="l" defTabSz="914320" rtl="0" eaLnBrk="1" latinLnBrk="0" hangingPunct="1">
      <a:defRPr sz="1200" kern="1200">
        <a:solidFill>
          <a:schemeClr val="tx1"/>
        </a:solidFill>
        <a:latin typeface="+mn-lt"/>
        <a:ea typeface="+mn-ea"/>
        <a:cs typeface="+mn-cs"/>
      </a:defRPr>
    </a:lvl4pPr>
    <a:lvl5pPr marL="1828640" algn="l" defTabSz="914320" rtl="0" eaLnBrk="1" latinLnBrk="0" hangingPunct="1">
      <a:defRPr sz="1200" kern="1200">
        <a:solidFill>
          <a:schemeClr val="tx1"/>
        </a:solidFill>
        <a:latin typeface="+mn-lt"/>
        <a:ea typeface="+mn-ea"/>
        <a:cs typeface="+mn-cs"/>
      </a:defRPr>
    </a:lvl5pPr>
    <a:lvl6pPr marL="2285800" algn="l" defTabSz="914320" rtl="0" eaLnBrk="1" latinLnBrk="0" hangingPunct="1">
      <a:defRPr sz="1200" kern="1200">
        <a:solidFill>
          <a:schemeClr val="tx1"/>
        </a:solidFill>
        <a:latin typeface="+mn-lt"/>
        <a:ea typeface="+mn-ea"/>
        <a:cs typeface="+mn-cs"/>
      </a:defRPr>
    </a:lvl6pPr>
    <a:lvl7pPr marL="2742960" algn="l" defTabSz="914320" rtl="0" eaLnBrk="1" latinLnBrk="0" hangingPunct="1">
      <a:defRPr sz="1200" kern="1200">
        <a:solidFill>
          <a:schemeClr val="tx1"/>
        </a:solidFill>
        <a:latin typeface="+mn-lt"/>
        <a:ea typeface="+mn-ea"/>
        <a:cs typeface="+mn-cs"/>
      </a:defRPr>
    </a:lvl7pPr>
    <a:lvl8pPr marL="3200120" algn="l" defTabSz="914320" rtl="0" eaLnBrk="1" latinLnBrk="0" hangingPunct="1">
      <a:defRPr sz="1200" kern="1200">
        <a:solidFill>
          <a:schemeClr val="tx1"/>
        </a:solidFill>
        <a:latin typeface="+mn-lt"/>
        <a:ea typeface="+mn-ea"/>
        <a:cs typeface="+mn-cs"/>
      </a:defRPr>
    </a:lvl8pPr>
    <a:lvl9pPr marL="3657280" algn="l" defTabSz="9143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A3C2BE-5712-42DE-AF5C-91FEDC8A4DC2}" type="slidenum">
              <a:rPr lang="fr-FR" smtClean="0"/>
              <a:t>3</a:t>
            </a:fld>
            <a:endParaRPr lang="fr-FR" dirty="0"/>
          </a:p>
        </p:txBody>
      </p:sp>
    </p:spTree>
    <p:extLst>
      <p:ext uri="{BB962C8B-B14F-4D97-AF65-F5344CB8AC3E}">
        <p14:creationId xmlns:p14="http://schemas.microsoft.com/office/powerpoint/2010/main" val="272186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A3C2BE-5712-42DE-AF5C-91FEDC8A4DC2}" type="slidenum">
              <a:rPr lang="fr-FR" smtClean="0"/>
              <a:t>4</a:t>
            </a:fld>
            <a:endParaRPr lang="fr-FR" dirty="0"/>
          </a:p>
        </p:txBody>
      </p:sp>
    </p:spTree>
    <p:extLst>
      <p:ext uri="{BB962C8B-B14F-4D97-AF65-F5344CB8AC3E}">
        <p14:creationId xmlns:p14="http://schemas.microsoft.com/office/powerpoint/2010/main" val="334686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A3C2BE-5712-42DE-AF5C-91FEDC8A4DC2}" type="slidenum">
              <a:rPr lang="fr-FR" smtClean="0"/>
              <a:t>5</a:t>
            </a:fld>
            <a:endParaRPr lang="fr-FR" dirty="0"/>
          </a:p>
        </p:txBody>
      </p:sp>
    </p:spTree>
    <p:extLst>
      <p:ext uri="{BB962C8B-B14F-4D97-AF65-F5344CB8AC3E}">
        <p14:creationId xmlns:p14="http://schemas.microsoft.com/office/powerpoint/2010/main" val="139050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A3C2BE-5712-42DE-AF5C-91FEDC8A4DC2}" type="slidenum">
              <a:rPr lang="fr-FR" smtClean="0"/>
              <a:t>10</a:t>
            </a:fld>
            <a:endParaRPr lang="fr-FR" dirty="0"/>
          </a:p>
        </p:txBody>
      </p:sp>
    </p:spTree>
    <p:extLst>
      <p:ext uri="{BB962C8B-B14F-4D97-AF65-F5344CB8AC3E}">
        <p14:creationId xmlns:p14="http://schemas.microsoft.com/office/powerpoint/2010/main" val="328236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A3C2BE-5712-42DE-AF5C-91FEDC8A4DC2}" type="slidenum">
              <a:rPr lang="fr-FR" smtClean="0"/>
              <a:t>15</a:t>
            </a:fld>
            <a:endParaRPr lang="fr-FR" dirty="0"/>
          </a:p>
        </p:txBody>
      </p:sp>
    </p:spTree>
    <p:extLst>
      <p:ext uri="{BB962C8B-B14F-4D97-AF65-F5344CB8AC3E}">
        <p14:creationId xmlns:p14="http://schemas.microsoft.com/office/powerpoint/2010/main" val="119552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70"/>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800" indent="0" algn="ctr">
              <a:buNone/>
              <a:defRPr>
                <a:solidFill>
                  <a:schemeClr val="tx1">
                    <a:tint val="75000"/>
                  </a:schemeClr>
                </a:solidFill>
              </a:defRPr>
            </a:lvl6pPr>
            <a:lvl7pPr marL="2742960" indent="0" algn="ctr">
              <a:buNone/>
              <a:defRPr>
                <a:solidFill>
                  <a:schemeClr val="tx1">
                    <a:tint val="75000"/>
                  </a:schemeClr>
                </a:solidFill>
              </a:defRPr>
            </a:lvl7pPr>
            <a:lvl8pPr marL="3200120" indent="0" algn="ctr">
              <a:buNone/>
              <a:defRPr>
                <a:solidFill>
                  <a:schemeClr val="tx1">
                    <a:tint val="75000"/>
                  </a:schemeClr>
                </a:solidFill>
              </a:defRPr>
            </a:lvl8pPr>
            <a:lvl9pPr marL="365728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0B6D54E-CCC3-445E-965B-598D2E5733C3}" type="datetime1">
              <a:rPr lang="fr-FR" smtClean="0"/>
              <a:t>08/07/2023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353482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D08C688-365B-4FC8-81EF-0F7A8F941EB8}" type="datetime1">
              <a:rPr lang="fr-FR" smtClean="0"/>
              <a:t>08/07/2023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228482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7"/>
            <a:ext cx="1543050" cy="780203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66187"/>
            <a:ext cx="4514850" cy="780203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6F278-C8E9-4FE9-9677-DC8C0BB68A4D}" type="datetime1">
              <a:rPr lang="fr-FR" smtClean="0"/>
              <a:t>08/07/2023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16558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71F87B-2961-48E9-BD49-88CB1A2E0B48}" type="datetime1">
              <a:rPr lang="fr-FR" smtClean="0"/>
              <a:t>08/07/2023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36075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0" indent="0">
              <a:buNone/>
              <a:defRPr sz="1600">
                <a:solidFill>
                  <a:schemeClr val="tx1">
                    <a:tint val="75000"/>
                  </a:schemeClr>
                </a:solidFill>
              </a:defRPr>
            </a:lvl3pPr>
            <a:lvl4pPr marL="1371480" indent="0">
              <a:buNone/>
              <a:defRPr sz="1400">
                <a:solidFill>
                  <a:schemeClr val="tx1">
                    <a:tint val="75000"/>
                  </a:schemeClr>
                </a:solidFill>
              </a:defRPr>
            </a:lvl4pPr>
            <a:lvl5pPr marL="1828640" indent="0">
              <a:buNone/>
              <a:defRPr sz="1400">
                <a:solidFill>
                  <a:schemeClr val="tx1">
                    <a:tint val="75000"/>
                  </a:schemeClr>
                </a:solidFill>
              </a:defRPr>
            </a:lvl5pPr>
            <a:lvl6pPr marL="2285800" indent="0">
              <a:buNone/>
              <a:defRPr sz="1400">
                <a:solidFill>
                  <a:schemeClr val="tx1">
                    <a:tint val="75000"/>
                  </a:schemeClr>
                </a:solidFill>
              </a:defRPr>
            </a:lvl6pPr>
            <a:lvl7pPr marL="2742960" indent="0">
              <a:buNone/>
              <a:defRPr sz="1400">
                <a:solidFill>
                  <a:schemeClr val="tx1">
                    <a:tint val="75000"/>
                  </a:schemeClr>
                </a:solidFill>
              </a:defRPr>
            </a:lvl7pPr>
            <a:lvl8pPr marL="3200120" indent="0">
              <a:buNone/>
              <a:defRPr sz="1400">
                <a:solidFill>
                  <a:schemeClr val="tx1">
                    <a:tint val="75000"/>
                  </a:schemeClr>
                </a:solidFill>
              </a:defRPr>
            </a:lvl8pPr>
            <a:lvl9pPr marL="365728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E27F11-0C02-4545-A847-E753D5F72A27}" type="datetime1">
              <a:rPr lang="fr-FR" smtClean="0"/>
              <a:t>08/07/2023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331415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8A4AAF8-CFA8-4C18-A552-579F008ED4F8}" type="datetime1">
              <a:rPr lang="fr-FR" smtClean="0"/>
              <a:t>08/07/2023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301931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2" y="2046817"/>
            <a:ext cx="3030141" cy="853016"/>
          </a:xfrm>
        </p:spPr>
        <p:txBody>
          <a:bodyPr anchor="b"/>
          <a:lstStyle>
            <a:lvl1pPr marL="0" indent="0">
              <a:buNone/>
              <a:defRPr sz="2400" b="1"/>
            </a:lvl1pPr>
            <a:lvl2pPr marL="457160" indent="0">
              <a:buNone/>
              <a:defRPr sz="2000" b="1"/>
            </a:lvl2pPr>
            <a:lvl3pPr marL="914320" indent="0">
              <a:buNone/>
              <a:defRPr sz="1800" b="1"/>
            </a:lvl3pPr>
            <a:lvl4pPr marL="1371480" indent="0">
              <a:buNone/>
              <a:defRPr sz="1600" b="1"/>
            </a:lvl4pPr>
            <a:lvl5pPr marL="1828640" indent="0">
              <a:buNone/>
              <a:defRPr sz="1600" b="1"/>
            </a:lvl5pPr>
            <a:lvl6pPr marL="2285800" indent="0">
              <a:buNone/>
              <a:defRPr sz="1600" b="1"/>
            </a:lvl6pPr>
            <a:lvl7pPr marL="2742960" indent="0">
              <a:buNone/>
              <a:defRPr sz="1600" b="1"/>
            </a:lvl7pPr>
            <a:lvl8pPr marL="3200120" indent="0">
              <a:buNone/>
              <a:defRPr sz="1600" b="1"/>
            </a:lvl8pPr>
            <a:lvl9pPr marL="365728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71" y="2046817"/>
            <a:ext cx="3031331" cy="853016"/>
          </a:xfrm>
        </p:spPr>
        <p:txBody>
          <a:bodyPr anchor="b"/>
          <a:lstStyle>
            <a:lvl1pPr marL="0" indent="0">
              <a:buNone/>
              <a:defRPr sz="2400" b="1"/>
            </a:lvl1pPr>
            <a:lvl2pPr marL="457160" indent="0">
              <a:buNone/>
              <a:defRPr sz="2000" b="1"/>
            </a:lvl2pPr>
            <a:lvl3pPr marL="914320" indent="0">
              <a:buNone/>
              <a:defRPr sz="1800" b="1"/>
            </a:lvl3pPr>
            <a:lvl4pPr marL="1371480" indent="0">
              <a:buNone/>
              <a:defRPr sz="1600" b="1"/>
            </a:lvl4pPr>
            <a:lvl5pPr marL="1828640" indent="0">
              <a:buNone/>
              <a:defRPr sz="1600" b="1"/>
            </a:lvl5pPr>
            <a:lvl6pPr marL="2285800" indent="0">
              <a:buNone/>
              <a:defRPr sz="1600" b="1"/>
            </a:lvl6pPr>
            <a:lvl7pPr marL="2742960" indent="0">
              <a:buNone/>
              <a:defRPr sz="1600" b="1"/>
            </a:lvl7pPr>
            <a:lvl8pPr marL="3200120" indent="0">
              <a:buNone/>
              <a:defRPr sz="1600" b="1"/>
            </a:lvl8pPr>
            <a:lvl9pPr marL="365728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E62CCA0-D608-4FD1-8C22-FE0D1FC6E657}" type="datetime1">
              <a:rPr lang="fr-FR" smtClean="0"/>
              <a:t>08/07/2023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315024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1D61A52-A370-41CD-B869-39D7678C7C35}" type="datetime1">
              <a:rPr lang="fr-FR" smtClean="0"/>
              <a:t>08/07/2023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289344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DE89D7-1715-4B8A-AD01-FB8BE7BE81A2}" type="datetime1">
              <a:rPr lang="fr-FR" smtClean="0"/>
              <a:t>08/07/2023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74889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3469"/>
            <a:ext cx="2256235" cy="6254751"/>
          </a:xfrm>
        </p:spPr>
        <p:txBody>
          <a:bodyPr/>
          <a:lstStyle>
            <a:lvl1pPr marL="0" indent="0">
              <a:buNone/>
              <a:defRPr sz="1400"/>
            </a:lvl1pPr>
            <a:lvl2pPr marL="457160" indent="0">
              <a:buNone/>
              <a:defRPr sz="1200"/>
            </a:lvl2pPr>
            <a:lvl3pPr marL="914320" indent="0">
              <a:buNone/>
              <a:defRPr sz="1000"/>
            </a:lvl3pPr>
            <a:lvl4pPr marL="1371480" indent="0">
              <a:buNone/>
              <a:defRPr sz="900"/>
            </a:lvl4pPr>
            <a:lvl5pPr marL="1828640" indent="0">
              <a:buNone/>
              <a:defRPr sz="900"/>
            </a:lvl5pPr>
            <a:lvl6pPr marL="2285800" indent="0">
              <a:buNone/>
              <a:defRPr sz="900"/>
            </a:lvl6pPr>
            <a:lvl7pPr marL="2742960" indent="0">
              <a:buNone/>
              <a:defRPr sz="900"/>
            </a:lvl7pPr>
            <a:lvl8pPr marL="3200120" indent="0">
              <a:buNone/>
              <a:defRPr sz="900"/>
            </a:lvl8pPr>
            <a:lvl9pPr marL="365728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C370275-5CB8-48F9-96F9-B30696C91F91}" type="datetime1">
              <a:rPr lang="fr-FR" smtClean="0"/>
              <a:t>08/07/2023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301408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160" indent="0">
              <a:buNone/>
              <a:defRPr sz="2800"/>
            </a:lvl2pPr>
            <a:lvl3pPr marL="914320" indent="0">
              <a:buNone/>
              <a:defRPr sz="2400"/>
            </a:lvl3pPr>
            <a:lvl4pPr marL="1371480" indent="0">
              <a:buNone/>
              <a:defRPr sz="2000"/>
            </a:lvl4pPr>
            <a:lvl5pPr marL="1828640" indent="0">
              <a:buNone/>
              <a:defRPr sz="2000"/>
            </a:lvl5pPr>
            <a:lvl6pPr marL="2285800" indent="0">
              <a:buNone/>
              <a:defRPr sz="2000"/>
            </a:lvl6pPr>
            <a:lvl7pPr marL="2742960" indent="0">
              <a:buNone/>
              <a:defRPr sz="2000"/>
            </a:lvl7pPr>
            <a:lvl8pPr marL="3200120" indent="0">
              <a:buNone/>
              <a:defRPr sz="2000"/>
            </a:lvl8pPr>
            <a:lvl9pPr marL="3657280" indent="0">
              <a:buNone/>
              <a:defRPr sz="2000"/>
            </a:lvl9pPr>
          </a:lstStyle>
          <a:p>
            <a:endParaRPr lang="fr-FR" dirty="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160" indent="0">
              <a:buNone/>
              <a:defRPr sz="1200"/>
            </a:lvl2pPr>
            <a:lvl3pPr marL="914320" indent="0">
              <a:buNone/>
              <a:defRPr sz="1000"/>
            </a:lvl3pPr>
            <a:lvl4pPr marL="1371480" indent="0">
              <a:buNone/>
              <a:defRPr sz="900"/>
            </a:lvl4pPr>
            <a:lvl5pPr marL="1828640" indent="0">
              <a:buNone/>
              <a:defRPr sz="900"/>
            </a:lvl5pPr>
            <a:lvl6pPr marL="2285800" indent="0">
              <a:buNone/>
              <a:defRPr sz="900"/>
            </a:lvl6pPr>
            <a:lvl7pPr marL="2742960" indent="0">
              <a:buNone/>
              <a:defRPr sz="900"/>
            </a:lvl7pPr>
            <a:lvl8pPr marL="3200120" indent="0">
              <a:buNone/>
              <a:defRPr sz="900"/>
            </a:lvl8pPr>
            <a:lvl9pPr marL="365728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6E3CFF7-21F2-4ACB-BC76-3DE781D679C7}" type="datetime1">
              <a:rPr lang="fr-FR" smtClean="0"/>
              <a:t>08/07/2023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C1FABE-DE16-4DC5-9B05-F5DA53123318}" type="slidenum">
              <a:rPr lang="fr-FR" smtClean="0"/>
              <a:t>‹N°›</a:t>
            </a:fld>
            <a:endParaRPr lang="fr-FR" dirty="0"/>
          </a:p>
        </p:txBody>
      </p:sp>
    </p:spTree>
    <p:extLst>
      <p:ext uri="{BB962C8B-B14F-4D97-AF65-F5344CB8AC3E}">
        <p14:creationId xmlns:p14="http://schemas.microsoft.com/office/powerpoint/2010/main" val="5249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32" tIns="45716" rIns="91432" bIns="45716" rtlCol="0" anchor="ctr">
            <a:normAutofit/>
          </a:bodyPr>
          <a:lstStyle/>
          <a:p>
            <a:r>
              <a:rPr lang="fr-FR"/>
              <a:t>Modifiez le style du titre</a:t>
            </a: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32" tIns="45716" rIns="91432" bIns="45716"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6"/>
            <a:ext cx="1600200" cy="486833"/>
          </a:xfrm>
          <a:prstGeom prst="rect">
            <a:avLst/>
          </a:prstGeom>
        </p:spPr>
        <p:txBody>
          <a:bodyPr vert="horz" lIns="91432" tIns="45716" rIns="91432" bIns="45716" rtlCol="0" anchor="ctr"/>
          <a:lstStyle>
            <a:lvl1pPr algn="l">
              <a:defRPr sz="1200">
                <a:solidFill>
                  <a:schemeClr val="tx1">
                    <a:tint val="75000"/>
                  </a:schemeClr>
                </a:solidFill>
              </a:defRPr>
            </a:lvl1pPr>
          </a:lstStyle>
          <a:p>
            <a:fld id="{736D51E1-B015-4E7E-8008-D46AB5309EBE}" type="datetime1">
              <a:rPr lang="fr-FR" smtClean="0"/>
              <a:t>08/07/2023</a:t>
            </a:fld>
            <a:endParaRPr lang="fr-FR" dirty="0"/>
          </a:p>
        </p:txBody>
      </p:sp>
      <p:sp>
        <p:nvSpPr>
          <p:cNvPr id="5" name="Espace réservé du pied de page 4"/>
          <p:cNvSpPr>
            <a:spLocks noGrp="1"/>
          </p:cNvSpPr>
          <p:nvPr>
            <p:ph type="ftr" sz="quarter" idx="3"/>
          </p:nvPr>
        </p:nvSpPr>
        <p:spPr>
          <a:xfrm>
            <a:off x="2343150" y="8475136"/>
            <a:ext cx="2171700" cy="486833"/>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4914900" y="8475136"/>
            <a:ext cx="1600200" cy="486833"/>
          </a:xfrm>
          <a:prstGeom prst="rect">
            <a:avLst/>
          </a:prstGeom>
        </p:spPr>
        <p:txBody>
          <a:bodyPr vert="horz" lIns="91432" tIns="45716" rIns="91432" bIns="45716" rtlCol="0" anchor="ctr"/>
          <a:lstStyle>
            <a:lvl1pPr algn="r">
              <a:defRPr sz="1200">
                <a:solidFill>
                  <a:schemeClr val="tx1">
                    <a:tint val="75000"/>
                  </a:schemeClr>
                </a:solidFill>
              </a:defRPr>
            </a:lvl1pPr>
          </a:lstStyle>
          <a:p>
            <a:fld id="{5FC1FABE-DE16-4DC5-9B05-F5DA53123318}" type="slidenum">
              <a:rPr lang="fr-FR" smtClean="0"/>
              <a:t>‹N°›</a:t>
            </a:fld>
            <a:endParaRPr lang="fr-FR" dirty="0"/>
          </a:p>
        </p:txBody>
      </p:sp>
    </p:spTree>
    <p:extLst>
      <p:ext uri="{BB962C8B-B14F-4D97-AF65-F5344CB8AC3E}">
        <p14:creationId xmlns:p14="http://schemas.microsoft.com/office/powerpoint/2010/main" val="9022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20" rtl="0" eaLnBrk="1" latinLnBrk="0" hangingPunct="1">
        <a:spcBef>
          <a:spcPct val="0"/>
        </a:spcBef>
        <a:buNone/>
        <a:defRPr sz="4400" kern="1200">
          <a:solidFill>
            <a:schemeClr val="tx1"/>
          </a:solidFill>
          <a:latin typeface="+mj-lt"/>
          <a:ea typeface="+mj-ea"/>
          <a:cs typeface="+mj-cs"/>
        </a:defRPr>
      </a:lvl1pPr>
    </p:titleStyle>
    <p:bodyStyle>
      <a:lvl1pPr marL="342870" indent="-342870" algn="l" defTabSz="91432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85" indent="-285725" algn="l" defTabSz="91432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00" indent="-228580" algn="l" defTabSz="91432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60" indent="-228580"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20" indent="-228580"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80" indent="-228580"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0" indent="-228580"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0" indent="-228580"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0" indent="-228580"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0" algn="l" defTabSz="914320" rtl="0" eaLnBrk="1" latinLnBrk="0" hangingPunct="1">
        <a:defRPr sz="1800" kern="1200">
          <a:solidFill>
            <a:schemeClr val="tx1"/>
          </a:solidFill>
          <a:latin typeface="+mn-lt"/>
          <a:ea typeface="+mn-ea"/>
          <a:cs typeface="+mn-cs"/>
        </a:defRPr>
      </a:lvl4pPr>
      <a:lvl5pPr marL="1828640" algn="l" defTabSz="914320" rtl="0" eaLnBrk="1" latinLnBrk="0" hangingPunct="1">
        <a:defRPr sz="1800" kern="1200">
          <a:solidFill>
            <a:schemeClr val="tx1"/>
          </a:solidFill>
          <a:latin typeface="+mn-lt"/>
          <a:ea typeface="+mn-ea"/>
          <a:cs typeface="+mn-cs"/>
        </a:defRPr>
      </a:lvl5pPr>
      <a:lvl6pPr marL="2285800" algn="l" defTabSz="914320" rtl="0" eaLnBrk="1" latinLnBrk="0" hangingPunct="1">
        <a:defRPr sz="1800" kern="1200">
          <a:solidFill>
            <a:schemeClr val="tx1"/>
          </a:solidFill>
          <a:latin typeface="+mn-lt"/>
          <a:ea typeface="+mn-ea"/>
          <a:cs typeface="+mn-cs"/>
        </a:defRPr>
      </a:lvl6pPr>
      <a:lvl7pPr marL="2742960" algn="l" defTabSz="914320" rtl="0" eaLnBrk="1" latinLnBrk="0" hangingPunct="1">
        <a:defRPr sz="1800" kern="1200">
          <a:solidFill>
            <a:schemeClr val="tx1"/>
          </a:solidFill>
          <a:latin typeface="+mn-lt"/>
          <a:ea typeface="+mn-ea"/>
          <a:cs typeface="+mn-cs"/>
        </a:defRPr>
      </a:lvl7pPr>
      <a:lvl8pPr marL="3200120" algn="l" defTabSz="914320" rtl="0" eaLnBrk="1" latinLnBrk="0" hangingPunct="1">
        <a:defRPr sz="1800" kern="1200">
          <a:solidFill>
            <a:schemeClr val="tx1"/>
          </a:solidFill>
          <a:latin typeface="+mn-lt"/>
          <a:ea typeface="+mn-ea"/>
          <a:cs typeface="+mn-cs"/>
        </a:defRPr>
      </a:lvl8pPr>
      <a:lvl9pPr marL="3657280" algn="l" defTabSz="9143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3.emf"/></Relationships>
</file>

<file path=ppt/slides/_rels/slide21.xml.rels><?xml version="1.0" encoding="UTF-8" standalone="yes"?>
<Relationships xmlns="http://schemas.openxmlformats.org/package/2006/relationships"><Relationship Id="rId8" Type="http://schemas.openxmlformats.org/officeDocument/2006/relationships/hyperlink" Target="https://ambroisie-risque.info/" TargetMode="External"/><Relationship Id="rId3" Type="http://schemas.openxmlformats.org/officeDocument/2006/relationships/image" Target="../media/image65.jpeg"/><Relationship Id="rId7" Type="http://schemas.openxmlformats.org/officeDocument/2006/relationships/hyperlink" Target="https://www.fredonoccitanie.com/ambroisies/" TargetMode="External"/><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hyperlink" Target="mailto:ambroisies@fredon-occitanie." TargetMode="External"/><Relationship Id="rId5" Type="http://schemas.openxmlformats.org/officeDocument/2006/relationships/hyperlink" Target="https://signalement-ambroisie.atlasante.fr/apropos" TargetMode="Externa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hyperlink" Target="mailto:mairie.salazac@wanadoo.f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santepubliquefrance.fr/determinants-de-sante/climat/fortes-chaleurs-canicule/notre-action/#tabs" TargetMode="External"/><Relationship Id="rId5" Type="http://schemas.openxmlformats.org/officeDocument/2006/relationships/hyperlink" Target="https://vigilance.meteofrance.fr/" TargetMode="External"/><Relationship Id="rId10" Type="http://schemas.openxmlformats.org/officeDocument/2006/relationships/image" Target="../media/image18.jpeg"/><Relationship Id="rId4" Type="http://schemas.openxmlformats.org/officeDocument/2006/relationships/image" Target="../media/image14.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855688" y="209476"/>
            <a:ext cx="2880320" cy="1323439"/>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lIns="91432" tIns="45716" rIns="91432" bIns="45716" rtlCol="0">
            <a:spAutoFit/>
          </a:bodyPr>
          <a:lstStyle/>
          <a:p>
            <a:pPr algn="ctr"/>
            <a:r>
              <a:rPr lang="fr-FR" sz="4000" b="1" dirty="0">
                <a:solidFill>
                  <a:schemeClr val="tx2">
                    <a:lumMod val="60000"/>
                    <a:lumOff val="40000"/>
                  </a:schemeClr>
                </a:solidFill>
                <a:latin typeface="Chiller" pitchFamily="82" charset="0"/>
              </a:rPr>
              <a:t>Salazac Infos</a:t>
            </a:r>
          </a:p>
          <a:p>
            <a:pPr algn="ctr"/>
            <a:r>
              <a:rPr lang="fr-FR" sz="4000" b="1" dirty="0">
                <a:solidFill>
                  <a:schemeClr val="tx2">
                    <a:lumMod val="60000"/>
                    <a:lumOff val="40000"/>
                  </a:schemeClr>
                </a:solidFill>
                <a:latin typeface="Chiller" pitchFamily="82" charset="0"/>
              </a:rPr>
              <a:t>Juillet 2023</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11" y="108345"/>
            <a:ext cx="2837897" cy="1736876"/>
          </a:xfrm>
          <a:prstGeom prst="rect">
            <a:avLst/>
          </a:prstGeom>
          <a:solidFill>
            <a:schemeClr val="accent6">
              <a:lumMod val="40000"/>
              <a:lumOff val="60000"/>
            </a:schemeClr>
          </a:solidFill>
          <a:ln>
            <a:noFill/>
          </a:ln>
          <a:effectLst/>
        </p:spPr>
      </p:pic>
      <p:sp>
        <p:nvSpPr>
          <p:cNvPr id="5" name="Espace réservé du numéro de diapositive 4"/>
          <p:cNvSpPr>
            <a:spLocks noGrp="1"/>
          </p:cNvSpPr>
          <p:nvPr>
            <p:ph type="sldNum" sz="quarter" idx="12"/>
          </p:nvPr>
        </p:nvSpPr>
        <p:spPr/>
        <p:txBody>
          <a:bodyPr/>
          <a:lstStyle/>
          <a:p>
            <a:fld id="{5FC1FABE-DE16-4DC5-9B05-F5DA53123318}" type="slidenum">
              <a:rPr lang="fr-FR" smtClean="0"/>
              <a:t>1</a:t>
            </a:fld>
            <a:endParaRPr lang="fr-FR" dirty="0"/>
          </a:p>
        </p:txBody>
      </p:sp>
      <p:sp>
        <p:nvSpPr>
          <p:cNvPr id="2" name="ZoneTexte 1"/>
          <p:cNvSpPr txBox="1"/>
          <p:nvPr/>
        </p:nvSpPr>
        <p:spPr>
          <a:xfrm>
            <a:off x="105248" y="1835696"/>
            <a:ext cx="6636120" cy="5324535"/>
          </a:xfrm>
          <a:prstGeom prst="rect">
            <a:avLst/>
          </a:prstGeom>
          <a:noFill/>
          <a:ln w="28575">
            <a:solidFill>
              <a:srgbClr val="FFFF00"/>
            </a:solidFill>
          </a:ln>
        </p:spPr>
        <p:txBody>
          <a:bodyPr wrap="square" rtlCol="0">
            <a:spAutoFit/>
          </a:bodyPr>
          <a:lstStyle/>
          <a:p>
            <a:r>
              <a:rPr lang="fr-FR" sz="1000" b="1" dirty="0"/>
              <a:t>                                                              </a:t>
            </a:r>
          </a:p>
          <a:p>
            <a:r>
              <a:rPr lang="fr-FR" sz="1000" b="1" dirty="0"/>
              <a:t>                                                                         Confiance et confidences</a:t>
            </a:r>
          </a:p>
          <a:p>
            <a:endParaRPr lang="fr-FR" sz="1000" dirty="0"/>
          </a:p>
          <a:p>
            <a:r>
              <a:rPr lang="fr-FR" sz="1000" dirty="0"/>
              <a:t>        « Je ne demande pas de prière, avec votre confiance seulement, je serai heureux «  Arthur Rimbaud</a:t>
            </a:r>
          </a:p>
          <a:p>
            <a:endParaRPr lang="fr-FR" sz="1000" dirty="0"/>
          </a:p>
          <a:p>
            <a:r>
              <a:rPr lang="fr-FR" sz="1000" dirty="0"/>
              <a:t>Nous avons meurtri la confiance. Depuis cet épisode « </a:t>
            </a:r>
            <a:r>
              <a:rPr lang="fr-FR" sz="1000" dirty="0" err="1"/>
              <a:t>Covid</a:t>
            </a:r>
            <a:r>
              <a:rPr lang="fr-FR" sz="1000" dirty="0"/>
              <a:t> », ou l’on a entendu tout et son contraire,  de la bêtise à l’expertise, c’est encore plus flagrant.  C’est un glissement vers un puits sans fond. Pourtant, la coopération, la stabilité politique, et la démocratie, ne peuvent exister que lorsque la suspicion diminue, puisque nous avons à l’évidence, des intérêts communs. Les institutions, la science, l’école, les médias, tout est broyé en un compost de doutes, nous avons perdu la foi en ce qui se dit, se lit ou s ’écrit, et l’assurance en l’avenir, n’est plus qu’un mirage. Il est vrai que l’on nous ment depuis si longtemps. </a:t>
            </a:r>
          </a:p>
          <a:p>
            <a:r>
              <a:rPr lang="fr-FR" sz="1000" dirty="0"/>
              <a:t>Tout ou presque, semble être considéré comme une valeur stratégique ou marchande, propre à toutes les manipulations. Oubliant progressivement, que le meilleur des commerces, que les plus belles relations sont basées sur un rapport d’égalité, de réciprocité, de probité et de confiance.</a:t>
            </a:r>
          </a:p>
          <a:p>
            <a:r>
              <a:rPr lang="fr-FR" sz="1000" dirty="0"/>
              <a:t>Si la confiance n’exclue pas le contrôle, elle demeure la garantie première. C’est une collaboration qui réuni fiabilité, acceptation et savoir, en une composition mutualisée. Repère et balise de notre conscience, elle guide nos pas, même aveuglément. Source de solidarité et d’empathie, la confiance abreuve l’apaisement, et teste notre capacité à accepter l’erreur. En haut de la pyramide, nos dirigeants nous invectivent quant à notre sens des responsabilités, eux qui se dédient et souffrent d’amnésie à la moindre occasion. Quelle indignité !</a:t>
            </a:r>
          </a:p>
          <a:p>
            <a:endParaRPr lang="fr-FR" sz="1000" dirty="0"/>
          </a:p>
          <a:p>
            <a:r>
              <a:rPr lang="fr-FR" sz="1000" dirty="0"/>
              <a:t>De l’entente à la relation, de l’échange à l’éducation, la confiance construit un maillage humain qui dans tous les cas nous fait évoluer positivement. C’est un contrat humain silencieux, sans signatures.</a:t>
            </a:r>
          </a:p>
          <a:p>
            <a:r>
              <a:rPr lang="fr-FR" sz="1000" dirty="0"/>
              <a:t>Et puisque celui qui fait confiance se rend vulnérable, dans ce monde ou la prédation fait sa loi, avoir confiance en soi, doit être la clef de toutes les réussites. En conséquence, à chacun de se ruer vers l’individualisme, de se nourrir d’injonctions d’existence prémâchées, d’aduler le développement personnel, de devenir un chevalier de l’identification ; tous ces iles d’autosatisfaction, pour les Robinson Crusoé que nous somme devenus.</a:t>
            </a:r>
          </a:p>
          <a:p>
            <a:endParaRPr lang="fr-FR" sz="1000" dirty="0"/>
          </a:p>
          <a:p>
            <a:r>
              <a:rPr lang="fr-FR" sz="1000" dirty="0"/>
              <a:t>Notre époque exacerbe la méfiance, voire la défiance, elle détruit ainsi tous vecteurs d’un réel progrès humain. </a:t>
            </a:r>
          </a:p>
          <a:p>
            <a:r>
              <a:rPr lang="fr-FR" sz="1000" dirty="0"/>
              <a:t>Faut il accepter le risque et la dépendance, à l’heure où le principe de précaution et le tout sécuritaire, obstinément fait loi  ? Je le crois. La confiance est un pari, un saut dans le vide, qui uni l’instinct, et la raison. Elle donne du sens à la collaboration, offrant une sérénité partagée, elle a, de ce fait, elle est reine de toutes les valeurs. </a:t>
            </a:r>
          </a:p>
          <a:p>
            <a:r>
              <a:rPr lang="fr-FR" sz="1000" dirty="0"/>
              <a:t>Une dernière question, pour étayer notre confiance en l’autre, est on prêt à entendre toutes les vérités  ?</a:t>
            </a:r>
          </a:p>
          <a:p>
            <a:endParaRPr lang="fr-FR" sz="1000" dirty="0"/>
          </a:p>
          <a:p>
            <a:r>
              <a:rPr lang="fr-FR" sz="1000" dirty="0"/>
              <a:t>                                                                                                                                                                    Patrick Tonarelli</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96" y="6773486"/>
            <a:ext cx="4320480" cy="2370514"/>
          </a:xfrm>
          <a:prstGeom prst="rect">
            <a:avLst/>
          </a:prstGeom>
        </p:spPr>
      </p:pic>
    </p:spTree>
    <p:extLst>
      <p:ext uri="{BB962C8B-B14F-4D97-AF65-F5344CB8AC3E}">
        <p14:creationId xmlns:p14="http://schemas.microsoft.com/office/powerpoint/2010/main" val="176403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5FC1FABE-DE16-4DC5-9B05-F5DA53123318}" type="slidenum">
              <a:rPr lang="fr-FR" smtClean="0"/>
              <a:t>10</a:t>
            </a:fld>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768" y="1979712"/>
            <a:ext cx="3600400" cy="2408485"/>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6952">
            <a:off x="4017470" y="1088926"/>
            <a:ext cx="2450212" cy="163347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744321">
            <a:off x="-137850" y="1444448"/>
            <a:ext cx="2758887" cy="1839258"/>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04190">
            <a:off x="235275" y="3761763"/>
            <a:ext cx="2344833" cy="1705198"/>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553297">
            <a:off x="4324592" y="3192891"/>
            <a:ext cx="2864634" cy="1782230"/>
          </a:xfrm>
          <a:prstGeom prst="rect">
            <a:avLst/>
          </a:prstGeom>
        </p:spPr>
      </p:pic>
      <p:sp>
        <p:nvSpPr>
          <p:cNvPr id="8" name="ZoneTexte 7"/>
          <p:cNvSpPr txBox="1"/>
          <p:nvPr/>
        </p:nvSpPr>
        <p:spPr>
          <a:xfrm>
            <a:off x="188640" y="121840"/>
            <a:ext cx="6552728" cy="1123384"/>
          </a:xfrm>
          <a:prstGeom prst="rect">
            <a:avLst/>
          </a:prstGeom>
          <a:noFill/>
        </p:spPr>
        <p:txBody>
          <a:bodyPr wrap="square" rtlCol="0">
            <a:spAutoFit/>
          </a:bodyPr>
          <a:lstStyle/>
          <a:p>
            <a:r>
              <a:rPr lang="fr-FR" sz="1200" dirty="0">
                <a:solidFill>
                  <a:schemeClr val="tx2"/>
                </a:solidFill>
              </a:rPr>
              <a:t>                                                    </a:t>
            </a:r>
            <a:r>
              <a:rPr lang="fr-FR" sz="1400" dirty="0">
                <a:solidFill>
                  <a:schemeClr val="tx2"/>
                </a:solidFill>
              </a:rPr>
              <a:t>Le baptême de </a:t>
            </a:r>
            <a:r>
              <a:rPr lang="fr-FR" sz="1400" dirty="0" err="1">
                <a:solidFill>
                  <a:schemeClr val="tx2"/>
                </a:solidFill>
              </a:rPr>
              <a:t>Lécyo</a:t>
            </a:r>
            <a:endParaRPr lang="fr-FR" sz="1400" dirty="0">
              <a:solidFill>
                <a:schemeClr val="tx2"/>
              </a:solidFill>
            </a:endParaRPr>
          </a:p>
          <a:p>
            <a:endParaRPr lang="fr-FR" sz="800" dirty="0">
              <a:solidFill>
                <a:schemeClr val="tx2"/>
              </a:solidFill>
            </a:endParaRPr>
          </a:p>
          <a:p>
            <a:r>
              <a:rPr lang="fr-FR" sz="900" dirty="0">
                <a:solidFill>
                  <a:schemeClr val="tx2"/>
                </a:solidFill>
              </a:rPr>
              <a:t>Ce samedi 1</a:t>
            </a:r>
            <a:r>
              <a:rPr lang="fr-FR" sz="900" baseline="30000" dirty="0">
                <a:solidFill>
                  <a:schemeClr val="tx2"/>
                </a:solidFill>
              </a:rPr>
              <a:t>er</a:t>
            </a:r>
            <a:r>
              <a:rPr lang="fr-FR" sz="900" dirty="0">
                <a:solidFill>
                  <a:schemeClr val="tx2"/>
                </a:solidFill>
              </a:rPr>
              <a:t> juillet , notre église, patrimoine de notre village,  s’est habillée de lumière pour accueillir </a:t>
            </a:r>
            <a:r>
              <a:rPr lang="fr-FR" sz="900" dirty="0" err="1">
                <a:solidFill>
                  <a:schemeClr val="tx2"/>
                </a:solidFill>
              </a:rPr>
              <a:t>Lécyo</a:t>
            </a:r>
            <a:r>
              <a:rPr lang="fr-FR" sz="900" dirty="0">
                <a:solidFill>
                  <a:schemeClr val="tx2"/>
                </a:solidFill>
              </a:rPr>
              <a:t>  en son sein. Evoquant toute la richesse de la transmission, le Père Barnabé a officié au baptême de l’enfant qui, dans les bras de ses parents émus, observait le rituel avec beaucoup d’attention. </a:t>
            </a:r>
          </a:p>
          <a:p>
            <a:r>
              <a:rPr lang="fr-FR" sz="900" dirty="0">
                <a:solidFill>
                  <a:schemeClr val="tx2"/>
                </a:solidFill>
              </a:rPr>
              <a:t>                                                          Bienvenue dans notre monde petit prince !</a:t>
            </a:r>
          </a:p>
          <a:p>
            <a:endParaRPr lang="fr-FR" sz="900" dirty="0">
              <a:solidFill>
                <a:schemeClr val="tx2"/>
              </a:solidFill>
            </a:endParaRPr>
          </a:p>
        </p:txBody>
      </p:sp>
      <p:sp>
        <p:nvSpPr>
          <p:cNvPr id="2" name="Rectangle 1"/>
          <p:cNvSpPr/>
          <p:nvPr/>
        </p:nvSpPr>
        <p:spPr>
          <a:xfrm>
            <a:off x="260648" y="5652120"/>
            <a:ext cx="6192688" cy="584775"/>
          </a:xfrm>
          <a:prstGeom prst="rect">
            <a:avLst/>
          </a:prstGeom>
        </p:spPr>
        <p:txBody>
          <a:bodyPr wrap="square">
            <a:spAutoFit/>
          </a:bodyPr>
          <a:lstStyle/>
          <a:p>
            <a:r>
              <a:rPr lang="fr-FR" sz="900" dirty="0">
                <a:solidFill>
                  <a:schemeClr val="accent6">
                    <a:lumMod val="50000"/>
                  </a:schemeClr>
                </a:solidFill>
              </a:rPr>
              <a:t>                                                                        </a:t>
            </a:r>
            <a:r>
              <a:rPr lang="fr-FR" sz="1400" b="1" dirty="0">
                <a:solidFill>
                  <a:schemeClr val="accent6">
                    <a:lumMod val="50000"/>
                  </a:schemeClr>
                </a:solidFill>
              </a:rPr>
              <a:t>La procession du 13 mai </a:t>
            </a:r>
          </a:p>
          <a:p>
            <a:r>
              <a:rPr lang="fr-FR" sz="900" dirty="0">
                <a:solidFill>
                  <a:schemeClr val="accent6">
                    <a:lumMod val="50000"/>
                  </a:schemeClr>
                </a:solidFill>
              </a:rPr>
              <a:t>                                   A cette occasion notre </a:t>
            </a:r>
            <a:r>
              <a:rPr lang="fr-FR" sz="900" dirty="0" err="1">
                <a:solidFill>
                  <a:schemeClr val="accent6">
                    <a:lumMod val="50000"/>
                  </a:schemeClr>
                </a:solidFill>
              </a:rPr>
              <a:t>Gilou</a:t>
            </a:r>
            <a:r>
              <a:rPr lang="fr-FR" sz="900" dirty="0">
                <a:solidFill>
                  <a:schemeClr val="accent6">
                    <a:lumMod val="50000"/>
                  </a:schemeClr>
                </a:solidFill>
              </a:rPr>
              <a:t>, s’est adonnée à cet art floral qu’elle maitrise si bien. </a:t>
            </a:r>
          </a:p>
          <a:p>
            <a:r>
              <a:rPr lang="fr-FR" sz="900" dirty="0">
                <a:solidFill>
                  <a:schemeClr val="accent6">
                    <a:lumMod val="50000"/>
                  </a:schemeClr>
                </a:solidFill>
              </a:rPr>
              <a:t>                                                    Merci à elle  de parer ainsi ce lieu hanté d’histoire  et de compassion.</a:t>
            </a:r>
            <a:endParaRPr lang="fr-FR" sz="900" dirty="0"/>
          </a:p>
        </p:txBody>
      </p:sp>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0767" y="7018900"/>
            <a:ext cx="4030757" cy="2088232"/>
          </a:xfrm>
          <a:prstGeom prst="rect">
            <a:avLst/>
          </a:prstGeom>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996226">
            <a:off x="-482376" y="6620558"/>
            <a:ext cx="2539348" cy="1285887"/>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871847">
            <a:off x="4875139" y="6384288"/>
            <a:ext cx="2401823" cy="1351026"/>
          </a:xfrm>
          <a:prstGeom prst="rect">
            <a:avLst/>
          </a:prstGeom>
        </p:spPr>
      </p:pic>
      <p:pic>
        <p:nvPicPr>
          <p:cNvPr id="13" name="Imag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08214" y="6263300"/>
            <a:ext cx="1895861" cy="1066421"/>
          </a:xfrm>
          <a:prstGeom prst="rect">
            <a:avLst/>
          </a:prstGeom>
        </p:spPr>
      </p:pic>
    </p:spTree>
    <p:extLst>
      <p:ext uri="{BB962C8B-B14F-4D97-AF65-F5344CB8AC3E}">
        <p14:creationId xmlns:p14="http://schemas.microsoft.com/office/powerpoint/2010/main" val="359207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01" y="1513404"/>
            <a:ext cx="6480720" cy="7200800"/>
          </a:xfrm>
          <a:prstGeom prst="rect">
            <a:avLst/>
          </a:prstGeom>
        </p:spPr>
      </p:pic>
      <p:sp>
        <p:nvSpPr>
          <p:cNvPr id="7" name="Espace réservé du numéro de diapositive 6"/>
          <p:cNvSpPr>
            <a:spLocks noGrp="1"/>
          </p:cNvSpPr>
          <p:nvPr>
            <p:ph type="sldNum" sz="quarter" idx="12"/>
          </p:nvPr>
        </p:nvSpPr>
        <p:spPr/>
        <p:txBody>
          <a:bodyPr/>
          <a:lstStyle/>
          <a:p>
            <a:fld id="{5FC1FABE-DE16-4DC5-9B05-F5DA53123318}" type="slidenum">
              <a:rPr lang="fr-FR" smtClean="0"/>
              <a:t>11</a:t>
            </a:fld>
            <a:endParaRPr lang="fr-FR" dirty="0"/>
          </a:p>
        </p:txBody>
      </p:sp>
      <p:sp>
        <p:nvSpPr>
          <p:cNvPr id="2" name="ZoneTexte 1"/>
          <p:cNvSpPr txBox="1"/>
          <p:nvPr/>
        </p:nvSpPr>
        <p:spPr>
          <a:xfrm>
            <a:off x="155501" y="251520"/>
            <a:ext cx="6480720" cy="1261884"/>
          </a:xfrm>
          <a:prstGeom prst="rect">
            <a:avLst/>
          </a:prstGeom>
          <a:noFill/>
          <a:ln>
            <a:solidFill>
              <a:srgbClr val="FFC000"/>
            </a:solidFill>
          </a:ln>
        </p:spPr>
        <p:txBody>
          <a:bodyPr wrap="square" rtlCol="0">
            <a:spAutoFit/>
          </a:bodyPr>
          <a:lstStyle/>
          <a:p>
            <a:r>
              <a:rPr lang="fr-FR" sz="1000" dirty="0">
                <a:solidFill>
                  <a:srgbClr val="FF0000"/>
                </a:solidFill>
              </a:rPr>
              <a:t>                                                                     </a:t>
            </a:r>
            <a:r>
              <a:rPr lang="fr-FR" sz="1400" dirty="0">
                <a:solidFill>
                  <a:srgbClr val="FF0000"/>
                </a:solidFill>
              </a:rPr>
              <a:t>Les transports UGGO</a:t>
            </a:r>
          </a:p>
          <a:p>
            <a:endParaRPr lang="fr-FR" sz="800" dirty="0">
              <a:solidFill>
                <a:srgbClr val="FF0000"/>
              </a:solidFill>
            </a:endParaRPr>
          </a:p>
          <a:p>
            <a:r>
              <a:rPr lang="fr-FR" sz="900" dirty="0">
                <a:solidFill>
                  <a:srgbClr val="FF0000"/>
                </a:solidFill>
              </a:rPr>
              <a:t>Nous avons reçu cette piqure de rappel, spécifiant que sur le territoire du Gard rhodanien, la Communauté d’agglomération est l’autorité organisatrice de la mobilité.</a:t>
            </a:r>
            <a:endParaRPr lang="fr-FR" sz="900" b="1" dirty="0">
              <a:solidFill>
                <a:srgbClr val="FF0000"/>
              </a:solidFill>
            </a:endParaRPr>
          </a:p>
          <a:p>
            <a:r>
              <a:rPr lang="fr-FR" sz="900" b="1" dirty="0">
                <a:solidFill>
                  <a:srgbClr val="FF0000"/>
                </a:solidFill>
              </a:rPr>
              <a:t>Ainsi c’est bien notre Conseil communautaire qui décide de la tarification du service de transport scolaire. </a:t>
            </a:r>
          </a:p>
          <a:p>
            <a:r>
              <a:rPr lang="fr-FR" sz="900" b="1" dirty="0">
                <a:solidFill>
                  <a:srgbClr val="FF0000"/>
                </a:solidFill>
              </a:rPr>
              <a:t>A ce jour le montant de l’accès au service s’élève, sur l’année scolaire 2023/2024, à 70€/an</a:t>
            </a:r>
            <a:r>
              <a:rPr lang="fr-FR" sz="900" dirty="0">
                <a:solidFill>
                  <a:srgbClr val="FF0000"/>
                </a:solidFill>
              </a:rPr>
              <a:t> </a:t>
            </a:r>
          </a:p>
          <a:p>
            <a:r>
              <a:rPr lang="fr-FR" sz="900" dirty="0">
                <a:solidFill>
                  <a:srgbClr val="FF0000"/>
                </a:solidFill>
              </a:rPr>
              <a:t> (220€/an en cas de majoration). </a:t>
            </a:r>
            <a:r>
              <a:rPr lang="fr-FR" sz="900" b="1" dirty="0">
                <a:solidFill>
                  <a:srgbClr val="FF0000"/>
                </a:solidFill>
              </a:rPr>
              <a:t>Notre territoire n’est donc pas concerné par la politique de gratuité mise en place par la Région Occitanie. </a:t>
            </a:r>
          </a:p>
        </p:txBody>
      </p:sp>
    </p:spTree>
    <p:extLst>
      <p:ext uri="{BB962C8B-B14F-4D97-AF65-F5344CB8AC3E}">
        <p14:creationId xmlns:p14="http://schemas.microsoft.com/office/powerpoint/2010/main" val="343871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FC1FABE-DE16-4DC5-9B05-F5DA53123318}" type="slidenum">
              <a:rPr lang="fr-FR" smtClean="0"/>
              <a:t>12</a:t>
            </a:fld>
            <a:endParaRPr lang="fr-FR" dirty="0"/>
          </a:p>
        </p:txBody>
      </p:sp>
      <p:pic>
        <p:nvPicPr>
          <p:cNvPr id="2051" name="Image 2">
            <a:extLst>
              <a:ext uri="{FF2B5EF4-FFF2-40B4-BE49-F238E27FC236}">
                <a16:creationId xmlns:a16="http://schemas.microsoft.com/office/drawing/2014/main" xmlns="" id="{767D7E2A-E7A2-E563-7E7B-E338EECB3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53" y="-252549"/>
            <a:ext cx="3722687" cy="2754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3">
            <a:extLst>
              <a:ext uri="{FF2B5EF4-FFF2-40B4-BE49-F238E27FC236}">
                <a16:creationId xmlns:a16="http://schemas.microsoft.com/office/drawing/2014/main" xmlns="" id="{25E702AA-4681-33D1-8637-48D810D16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75" y="-431593"/>
            <a:ext cx="3786799" cy="3112397"/>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6">
            <a:extLst>
              <a:ext uri="{FF2B5EF4-FFF2-40B4-BE49-F238E27FC236}">
                <a16:creationId xmlns:a16="http://schemas.microsoft.com/office/drawing/2014/main" xmlns="" id="{213D2867-262E-CBF3-C03D-EA82EAED1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0396"/>
            <a:ext cx="6857997" cy="288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4FDB0EF-F120-4A5C-EFAF-823703254FF4}"/>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xmlns="" id="{59DD631F-2CF5-5AE3-FD03-585BE71AF75F}"/>
              </a:ext>
            </a:extLst>
          </p:cNvPr>
          <p:cNvSpPr>
            <a:spLocks noChangeArrowheads="1"/>
          </p:cNvSpPr>
          <p:nvPr/>
        </p:nvSpPr>
        <p:spPr bwMode="auto">
          <a:xfrm>
            <a:off x="-3123728" y="6610282"/>
            <a:ext cx="4258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FFC000"/>
                </a:solidFill>
                <a:effectLst/>
                <a:latin typeface="Adobe Garamond Pro Bold"/>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AD4753AE-D7F8-2D30-3A91-C076FF1311F1}"/>
              </a:ext>
            </a:extLst>
          </p:cNvPr>
          <p:cNvSpPr>
            <a:spLocks noChangeArrowheads="1"/>
          </p:cNvSpPr>
          <p:nvPr/>
        </p:nvSpPr>
        <p:spPr bwMode="auto">
          <a:xfrm flipH="1">
            <a:off x="1" y="7484843"/>
            <a:ext cx="685799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2000" b="1" dirty="0">
              <a:solidFill>
                <a:srgbClr val="002060"/>
              </a:solidFill>
              <a:latin typeface="Ink Free" panose="03080402000500000000" pitchFamily="66"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02060"/>
                </a:solidFill>
                <a:effectLst/>
                <a:latin typeface="Ink Free" panose="03080402000500000000" pitchFamily="66" charset="0"/>
                <a:ea typeface="Calibri" panose="020F0502020204030204" pitchFamily="34" charset="0"/>
                <a:cs typeface="Times New Roman" panose="02020603050405020304" pitchFamily="18" charset="0"/>
              </a:rPr>
              <a:t>De 18 h à Minuit</a:t>
            </a:r>
            <a:endParaRPr kumimoji="0" lang="fr-FR" altLang="fr-FR" sz="400" b="0" i="0" u="none" strike="noStrike" cap="none" normalizeH="0" baseline="0" dirty="0">
              <a:ln>
                <a:noFill/>
              </a:ln>
              <a:solidFill>
                <a:schemeClr val="tx1"/>
              </a:solidFill>
              <a:effectLst/>
              <a:latin typeface="Ink Free" panose="03080402000500000000"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3399"/>
                </a:solidFill>
                <a:effectLst/>
                <a:latin typeface="Ink Free" panose="03080402000500000000" pitchFamily="66" charset="0"/>
                <a:ea typeface="Calibri" panose="020F0502020204030204" pitchFamily="34" charset="0"/>
                <a:cs typeface="Times New Roman" panose="02020603050405020304" pitchFamily="18" charset="0"/>
              </a:rPr>
              <a:t>PLACE SAINT CLEMENT</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400" b="1" i="0" u="none" strike="noStrike" cap="none" normalizeH="0" baseline="0" dirty="0">
                <a:ln>
                  <a:noFill/>
                </a:ln>
                <a:solidFill>
                  <a:srgbClr val="92D050"/>
                </a:solidFill>
                <a:effectLst/>
                <a:latin typeface="Ink Free" panose="03080402000500000000" pitchFamily="66" charset="0"/>
                <a:ea typeface="Calibri" panose="020F0502020204030204" pitchFamily="34" charset="0"/>
                <a:cs typeface="Times New Roman" panose="02020603050405020304" pitchFamily="18" charset="0"/>
              </a:rPr>
              <a:t>Tables et bancs </a:t>
            </a:r>
            <a:r>
              <a:rPr kumimoji="0" lang="fr-FR" altLang="fr-FR" sz="1400" b="1" i="0" u="none" strike="noStrike" cap="none" normalizeH="0" baseline="0" dirty="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400" b="1" i="0" u="none" strike="noStrike" cap="none" normalizeH="0" baseline="0" dirty="0">
                <a:ln>
                  <a:noFill/>
                </a:ln>
                <a:solidFill>
                  <a:srgbClr val="92D050"/>
                </a:solidFill>
                <a:effectLst/>
                <a:latin typeface="Ink Free" panose="03080402000500000000" pitchFamily="66" charset="0"/>
                <a:ea typeface="Calibri" panose="020F0502020204030204" pitchFamily="34" charset="0"/>
                <a:cs typeface="Times New Roman" panose="02020603050405020304" pitchFamily="18" charset="0"/>
              </a:rPr>
              <a:t> disposition sur place pour partager un moment de convivialit</a:t>
            </a:r>
            <a:r>
              <a:rPr kumimoji="0" lang="fr-FR" altLang="fr-FR" sz="1400" b="1" i="0" u="none" strike="noStrike" cap="none" normalizeH="0" baseline="0" dirty="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1" i="0" u="none" strike="noStrike" cap="none" normalizeH="0" baseline="0" dirty="0">
                <a:ln>
                  <a:noFill/>
                </a:ln>
                <a:solidFill>
                  <a:srgbClr val="92D050"/>
                </a:solidFill>
                <a:effectLst/>
                <a:latin typeface="Ink Free" panose="03080402000500000000" pitchFamily="66"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ZoneTexte 8">
            <a:extLst>
              <a:ext uri="{FF2B5EF4-FFF2-40B4-BE49-F238E27FC236}">
                <a16:creationId xmlns:a16="http://schemas.microsoft.com/office/drawing/2014/main" xmlns="" id="{C14584B9-2A4B-9CB8-2EA0-AB52D6BBD35B}"/>
              </a:ext>
            </a:extLst>
          </p:cNvPr>
          <p:cNvSpPr txBox="1"/>
          <p:nvPr/>
        </p:nvSpPr>
        <p:spPr>
          <a:xfrm>
            <a:off x="-34256" y="171586"/>
            <a:ext cx="2880320" cy="138499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0" i="1" u="none" strike="noStrike" cap="none" normalizeH="0" baseline="0" dirty="0">
                <a:ln>
                  <a:noFill/>
                </a:ln>
                <a:solidFill>
                  <a:srgbClr val="92D050"/>
                </a:solidFill>
                <a:effectLst/>
                <a:latin typeface="Berlin Sans FB Demi" panose="020E0802020502020306" pitchFamily="34" charset="0"/>
                <a:ea typeface="Calibri" panose="020F0502020204030204" pitchFamily="34" charset="0"/>
                <a:cs typeface="Times New Roman" panose="02020603050405020304" pitchFamily="18" charset="0"/>
              </a:rPr>
              <a:t>14, 21, 28 juillet</a:t>
            </a:r>
            <a:endParaRPr kumimoji="0" lang="fr-FR" altLang="fr-FR" sz="2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1" u="none" strike="noStrike" cap="none" normalizeH="0" baseline="0" dirty="0">
                <a:ln>
                  <a:noFill/>
                </a:ln>
                <a:solidFill>
                  <a:srgbClr val="92D050"/>
                </a:solidFill>
                <a:effectLst/>
                <a:latin typeface="Berlin Sans FB Demi" panose="020E0802020502020306" pitchFamily="34" charset="0"/>
                <a:ea typeface="Calibri" panose="020F0502020204030204" pitchFamily="34" charset="0"/>
                <a:cs typeface="Times New Roman" panose="02020603050405020304" pitchFamily="18" charset="0"/>
              </a:rPr>
              <a:t>  4 et 11 ao</a:t>
            </a:r>
            <a:r>
              <a:rPr kumimoji="0" lang="fr-FR" altLang="fr-FR" sz="2800" b="1" i="1" u="none" strike="noStrike" cap="none" normalizeH="0" baseline="0" dirty="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û</a:t>
            </a:r>
            <a:r>
              <a:rPr kumimoji="0" lang="fr-FR" altLang="fr-FR" sz="2800" b="1" i="1" u="none" strike="noStrike" cap="none" normalizeH="0" baseline="0" dirty="0">
                <a:ln>
                  <a:noFill/>
                </a:ln>
                <a:solidFill>
                  <a:srgbClr val="92D050"/>
                </a:solidFill>
                <a:effectLst/>
                <a:latin typeface="Berlin Sans FB Demi" panose="020E0802020502020306" pitchFamily="34" charset="0"/>
                <a:ea typeface="Calibri" panose="020F0502020204030204" pitchFamily="34" charset="0"/>
                <a:cs typeface="Times New Roman" panose="02020603050405020304" pitchFamily="18" charset="0"/>
              </a:rPr>
              <a:t>t</a:t>
            </a:r>
            <a:endParaRPr kumimoji="0" lang="fr-FR" altLang="fr-FR" sz="2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800" b="1" i="1" u="none" strike="noStrike" cap="none" normalizeH="0" baseline="0" dirty="0">
                <a:ln>
                  <a:noFill/>
                </a:ln>
                <a:solidFill>
                  <a:srgbClr val="92D050"/>
                </a:solidFill>
                <a:effectLst/>
                <a:latin typeface="Berlin Sans FB Demi" panose="020E0802020502020306" pitchFamily="34" charset="0"/>
                <a:ea typeface="Calibri" panose="020F0502020204030204" pitchFamily="34" charset="0"/>
                <a:cs typeface="Times New Roman" panose="02020603050405020304" pitchFamily="18" charset="0"/>
              </a:rPr>
              <a:t>     2023</a:t>
            </a:r>
            <a:endParaRPr lang="fr-FR" sz="2800" dirty="0"/>
          </a:p>
        </p:txBody>
      </p:sp>
      <p:pic>
        <p:nvPicPr>
          <p:cNvPr id="11" name="GRAPHICS">
            <a:extLst>
              <a:ext uri="{FF2B5EF4-FFF2-40B4-BE49-F238E27FC236}">
                <a16:creationId xmlns:a16="http://schemas.microsoft.com/office/drawing/2014/main" xmlns="" id="{B2DCE9CF-5BA7-1C06-1EAC-DD80DCC6D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87" y="171586"/>
            <a:ext cx="2551113" cy="107632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xmlns="" id="{883AAD2F-9E78-63B0-3C48-2306943A37F8}"/>
              </a:ext>
            </a:extLst>
          </p:cNvPr>
          <p:cNvSpPr txBox="1"/>
          <p:nvPr/>
        </p:nvSpPr>
        <p:spPr>
          <a:xfrm>
            <a:off x="-54910" y="1300343"/>
            <a:ext cx="6756247" cy="286232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6000" b="1" i="0" u="none" strike="noStrike" cap="none" normalizeH="0" baseline="0" dirty="0">
                <a:ln>
                  <a:noFill/>
                </a:ln>
                <a:solidFill>
                  <a:srgbClr val="0070C0"/>
                </a:solidFill>
                <a:effectLst/>
                <a:latin typeface="Berlin Sans FB Demi" panose="020E0802020502020306" pitchFamily="34" charset="0"/>
                <a:ea typeface="Calibri" panose="020F0502020204030204" pitchFamily="34" charset="0"/>
                <a:cs typeface="Times New Roman" panose="02020603050405020304" pitchFamily="18" charset="0"/>
              </a:rPr>
              <a:t>Les</a:t>
            </a:r>
            <a:endParaRPr kumimoji="0" lang="fr-FR" altLang="fr-FR" sz="6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6000" b="1" i="0" u="none" strike="noStrike" cap="none" normalizeH="0" baseline="0" dirty="0">
                <a:ln>
                  <a:noFill/>
                </a:ln>
                <a:solidFill>
                  <a:srgbClr val="0070C0"/>
                </a:solidFill>
                <a:effectLst/>
                <a:latin typeface="Berlin Sans FB Demi" panose="020E0802020502020306" pitchFamily="34" charset="0"/>
                <a:ea typeface="Calibri" panose="020F0502020204030204" pitchFamily="34" charset="0"/>
                <a:cs typeface="Times New Roman" panose="02020603050405020304" pitchFamily="18" charset="0"/>
              </a:rPr>
              <a:t>vendredis</a:t>
            </a:r>
            <a:endParaRPr kumimoji="0" lang="fr-FR" altLang="fr-FR" sz="6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6000" b="1" i="0" u="none" strike="noStrike" cap="none" normalizeH="0" baseline="0" dirty="0">
                <a:ln>
                  <a:noFill/>
                </a:ln>
                <a:solidFill>
                  <a:srgbClr val="0070C0"/>
                </a:solidFill>
                <a:effectLst/>
                <a:latin typeface="Berlin Sans FB Demi" panose="020E0802020502020306" pitchFamily="34" charset="0"/>
                <a:ea typeface="Calibri" panose="020F0502020204030204" pitchFamily="34" charset="0"/>
                <a:cs typeface="Times New Roman" panose="02020603050405020304" pitchFamily="18" charset="0"/>
              </a:rPr>
              <a:t>de SALAZAC</a:t>
            </a:r>
            <a:endParaRPr kumimoji="0" lang="fr-FR" altLang="fr-FR" sz="6000" b="0" i="0" u="none" strike="noStrike" cap="none" normalizeH="0" baseline="0" dirty="0">
              <a:ln>
                <a:noFill/>
              </a:ln>
              <a:solidFill>
                <a:schemeClr val="tx1"/>
              </a:solidFill>
              <a:effectLst/>
            </a:endParaRPr>
          </a:p>
        </p:txBody>
      </p:sp>
      <p:sp>
        <p:nvSpPr>
          <p:cNvPr id="13" name="ZoneTexte 12">
            <a:extLst>
              <a:ext uri="{FF2B5EF4-FFF2-40B4-BE49-F238E27FC236}">
                <a16:creationId xmlns:a16="http://schemas.microsoft.com/office/drawing/2014/main" xmlns="" id="{BC35C1B8-94D4-9A27-CEED-790C06DDE375}"/>
              </a:ext>
            </a:extLst>
          </p:cNvPr>
          <p:cNvSpPr txBox="1"/>
          <p:nvPr/>
        </p:nvSpPr>
        <p:spPr>
          <a:xfrm>
            <a:off x="1384810" y="4123017"/>
            <a:ext cx="3722686"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FFC000"/>
                </a:solidFill>
                <a:effectLst/>
                <a:latin typeface="Rockwell Extra Bold" panose="02060903040505020403" pitchFamily="18" charset="0"/>
                <a:ea typeface="Calibri" panose="020F0502020204030204" pitchFamily="34" charset="0"/>
                <a:cs typeface="Times New Roman" panose="02020603050405020304" pitchFamily="18" charset="0"/>
              </a:rPr>
              <a:t>     </a:t>
            </a:r>
            <a:r>
              <a:rPr kumimoji="0" lang="fr-FR" altLang="fr-FR" sz="2000" b="1" i="0" u="none" strike="noStrike" cap="none" normalizeH="0" baseline="0" dirty="0">
                <a:ln>
                  <a:noFill/>
                </a:ln>
                <a:solidFill>
                  <a:srgbClr val="FFC000"/>
                </a:solidFill>
                <a:effectLst/>
                <a:latin typeface="Cambria" pitchFamily="18" charset="0"/>
                <a:ea typeface="Calibri" panose="020F0502020204030204" pitchFamily="34" charset="0"/>
                <a:cs typeface="Arial" pitchFamily="34" charset="0"/>
              </a:rPr>
              <a:t>LE rendez-vous </a:t>
            </a:r>
            <a:r>
              <a:rPr kumimoji="0" lang="fr-FR" altLang="fr-FR" sz="2000" b="1" i="0" u="none" strike="noStrike" cap="none" normalizeH="0" baseline="0" dirty="0">
                <a:ln>
                  <a:noFill/>
                </a:ln>
                <a:solidFill>
                  <a:srgbClr val="FC7742"/>
                </a:solidFill>
                <a:effectLst/>
                <a:latin typeface="Cambria" pitchFamily="18" charset="0"/>
                <a:ea typeface="Calibri" panose="020F0502020204030204" pitchFamily="34" charset="0"/>
                <a:cs typeface="Arial" pitchFamily="34" charset="0"/>
              </a:rPr>
              <a:t>de l’été ! </a:t>
            </a:r>
            <a:endParaRPr kumimoji="0" lang="fr-FR" altLang="fr-FR" sz="2000" b="1" i="0" u="none" strike="noStrike" cap="none" normalizeH="0" baseline="0" dirty="0">
              <a:ln>
                <a:noFill/>
              </a:ln>
              <a:solidFill>
                <a:schemeClr val="tx1"/>
              </a:solidFill>
              <a:effectLst/>
              <a:latin typeface="Cambria" pitchFamily="18" charset="0"/>
              <a:cs typeface="Arial" pitchFamily="34" charset="0"/>
            </a:endParaRPr>
          </a:p>
        </p:txBody>
      </p:sp>
      <p:sp>
        <p:nvSpPr>
          <p:cNvPr id="14" name="ZoneTexte 13">
            <a:extLst>
              <a:ext uri="{FF2B5EF4-FFF2-40B4-BE49-F238E27FC236}">
                <a16:creationId xmlns:a16="http://schemas.microsoft.com/office/drawing/2014/main" xmlns="" id="{4DF70E39-8964-0083-E4B3-E17D1C6884BD}"/>
              </a:ext>
            </a:extLst>
          </p:cNvPr>
          <p:cNvSpPr txBox="1"/>
          <p:nvPr/>
        </p:nvSpPr>
        <p:spPr>
          <a:xfrm>
            <a:off x="442894" y="4499992"/>
            <a:ext cx="5760640" cy="830997"/>
          </a:xfrm>
          <a:prstGeom prst="rect">
            <a:avLst/>
          </a:prstGeom>
          <a:noFill/>
        </p:spPr>
        <p:txBody>
          <a:bodyPr wrap="square" rtlCol="0">
            <a:spAutoFit/>
          </a:bodyPr>
          <a:lstStyle/>
          <a:p>
            <a:pPr algn="ctr" defTabSz="914400" eaLnBrk="0" fontAlgn="base" hangingPunct="0">
              <a:spcBef>
                <a:spcPct val="0"/>
              </a:spcBef>
              <a:spcAft>
                <a:spcPct val="0"/>
              </a:spcAft>
            </a:pPr>
            <a:r>
              <a:rPr kumimoji="0" lang="fr-FR" altLang="fr-FR" sz="1600" b="1" i="0" u="none" strike="noStrike" cap="none" normalizeH="0" baseline="0" dirty="0">
                <a:ln>
                  <a:noFill/>
                </a:ln>
                <a:solidFill>
                  <a:srgbClr val="00B050"/>
                </a:solidFill>
                <a:effectLst/>
                <a:latin typeface="Cambria" pitchFamily="18" charset="0"/>
                <a:ea typeface="Calibri" panose="020F0502020204030204" pitchFamily="34" charset="0"/>
                <a:cs typeface="Times New Roman" panose="02020603050405020304" pitchFamily="18" charset="0"/>
              </a:rPr>
              <a:t>Concerts et Animations</a:t>
            </a:r>
            <a:r>
              <a:rPr kumimoji="0" lang="fr-FR" altLang="fr-FR" sz="1600" b="1" i="0" u="none" strike="noStrike" cap="none" normalizeH="0" baseline="0" dirty="0">
                <a:ln>
                  <a:noFill/>
                </a:ln>
                <a:solidFill>
                  <a:srgbClr val="FFC000"/>
                </a:solidFill>
                <a:effectLst/>
                <a:latin typeface="Cambria" pitchFamily="18" charset="0"/>
                <a:ea typeface="Calibri" panose="020F0502020204030204" pitchFamily="34" charset="0"/>
                <a:cs typeface="Times New Roman" panose="02020603050405020304" pitchFamily="18" charset="0"/>
              </a:rPr>
              <a:t>    </a:t>
            </a:r>
            <a:endParaRPr kumimoji="0" lang="fr-FR" altLang="fr-FR" sz="1600" b="1" i="0" u="none" strike="noStrike" cap="none" normalizeH="0" baseline="0" dirty="0">
              <a:ln>
                <a:noFill/>
              </a:ln>
              <a:solidFill>
                <a:srgbClr val="FF0000"/>
              </a:solidFill>
              <a:effectLst/>
              <a:latin typeface="Cambria"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0000"/>
                </a:solidFill>
                <a:effectLst/>
                <a:latin typeface="Cambria" pitchFamily="18" charset="0"/>
                <a:ea typeface="Calibri" panose="020F0502020204030204" pitchFamily="34" charset="0"/>
                <a:cs typeface="Times New Roman" panose="02020603050405020304" pitchFamily="18" charset="0"/>
              </a:rPr>
              <a:t>Food Trucks</a:t>
            </a:r>
            <a:endParaRPr kumimoji="0" lang="fr-FR" altLang="fr-FR" sz="1600" b="0" i="0" u="none" strike="noStrike" cap="none" normalizeH="0" baseline="0" dirty="0">
              <a:ln>
                <a:noFill/>
              </a:ln>
              <a:solidFill>
                <a:schemeClr val="tx1"/>
              </a:solidFill>
              <a:effectLst/>
              <a:latin typeface="Cambr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B08600"/>
                </a:solidFill>
                <a:effectLst/>
                <a:latin typeface="Cambria" pitchFamily="18" charset="0"/>
                <a:ea typeface="Calibri" panose="020F0502020204030204" pitchFamily="34" charset="0"/>
                <a:cs typeface="Times New Roman" panose="02020603050405020304" pitchFamily="18" charset="0"/>
              </a:rPr>
              <a:t>Marché de Produits locaux</a:t>
            </a:r>
            <a:endParaRPr kumimoji="0" lang="fr-FR" altLang="fr-FR" sz="1600" b="0" i="0" u="none" strike="noStrike" cap="none" normalizeH="0" baseline="0" dirty="0">
              <a:ln>
                <a:noFill/>
              </a:ln>
              <a:solidFill>
                <a:schemeClr val="tx1"/>
              </a:solidFill>
              <a:effectLst/>
              <a:latin typeface="Cambria" pitchFamily="18" charset="0"/>
            </a:endParaRPr>
          </a:p>
        </p:txBody>
      </p:sp>
    </p:spTree>
    <p:extLst>
      <p:ext uri="{BB962C8B-B14F-4D97-AF65-F5344CB8AC3E}">
        <p14:creationId xmlns:p14="http://schemas.microsoft.com/office/powerpoint/2010/main" val="282381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C1FABE-DE16-4DC5-9B05-F5DA53123318}" type="slidenum">
              <a:rPr lang="fr-FR" smtClean="0"/>
              <a:t>13</a:t>
            </a:fld>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561" y="741212"/>
            <a:ext cx="2336441" cy="2306519"/>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929" y="651102"/>
            <a:ext cx="2425632" cy="2736658"/>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63888"/>
            <a:ext cx="4365104" cy="2596896"/>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663648"/>
            <a:ext cx="6858000" cy="3480352"/>
          </a:xfrm>
          <a:prstGeom prst="rect">
            <a:avLst/>
          </a:prstGeom>
        </p:spPr>
      </p:pic>
      <p:sp>
        <p:nvSpPr>
          <p:cNvPr id="3" name="ZoneTexte 2"/>
          <p:cNvSpPr txBox="1"/>
          <p:nvPr/>
        </p:nvSpPr>
        <p:spPr>
          <a:xfrm>
            <a:off x="1152221" y="0"/>
            <a:ext cx="5184191" cy="461665"/>
          </a:xfrm>
          <a:prstGeom prst="rect">
            <a:avLst/>
          </a:prstGeom>
          <a:noFill/>
        </p:spPr>
        <p:txBody>
          <a:bodyPr wrap="square" rtlCol="0">
            <a:spAutoFit/>
          </a:bodyPr>
          <a:lstStyle/>
          <a:p>
            <a:r>
              <a:rPr lang="fr-FR" dirty="0"/>
              <a:t>         </a:t>
            </a:r>
            <a:r>
              <a:rPr lang="fr-FR" sz="2400" b="1" i="1" dirty="0">
                <a:solidFill>
                  <a:srgbClr val="0070C0"/>
                </a:solidFill>
              </a:rPr>
              <a:t>Demandez le programme !</a:t>
            </a:r>
          </a:p>
        </p:txBody>
      </p:sp>
      <p:sp>
        <p:nvSpPr>
          <p:cNvPr id="5" name="ZoneTexte 4"/>
          <p:cNvSpPr txBox="1"/>
          <p:nvPr/>
        </p:nvSpPr>
        <p:spPr>
          <a:xfrm>
            <a:off x="4521560" y="488060"/>
            <a:ext cx="2336439" cy="369332"/>
          </a:xfrm>
          <a:prstGeom prst="rect">
            <a:avLst/>
          </a:prstGeom>
          <a:solidFill>
            <a:schemeClr val="tx2">
              <a:lumMod val="60000"/>
              <a:lumOff val="40000"/>
            </a:schemeClr>
          </a:solidFill>
          <a:ln>
            <a:solidFill>
              <a:schemeClr val="accent1"/>
            </a:solidFill>
          </a:ln>
        </p:spPr>
        <p:txBody>
          <a:bodyPr wrap="square" rtlCol="0">
            <a:spAutoFit/>
          </a:bodyPr>
          <a:lstStyle/>
          <a:p>
            <a:r>
              <a:rPr lang="fr-FR" dirty="0" smtClean="0"/>
              <a:t>       </a:t>
            </a:r>
            <a:r>
              <a:rPr lang="fr-FR" b="1" dirty="0" smtClean="0">
                <a:solidFill>
                  <a:schemeClr val="bg1"/>
                </a:solidFill>
              </a:rPr>
              <a:t>Le 21 juillet</a:t>
            </a:r>
            <a:endParaRPr lang="fr-FR" b="1" dirty="0">
              <a:solidFill>
                <a:schemeClr val="bg1"/>
              </a:solidFill>
            </a:endParaRPr>
          </a:p>
        </p:txBody>
      </p:sp>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5104" y="2907033"/>
            <a:ext cx="2492896" cy="2814190"/>
          </a:xfrm>
          <a:prstGeom prst="rect">
            <a:avLst/>
          </a:prstGeom>
        </p:spPr>
      </p:pic>
      <p:pic>
        <p:nvPicPr>
          <p:cNvPr id="8" name="Imag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6872" y="395536"/>
            <a:ext cx="1914984" cy="1224136"/>
          </a:xfrm>
          <a:prstGeom prst="rect">
            <a:avLst/>
          </a:prstGeom>
        </p:spPr>
      </p:pic>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 y="461665"/>
            <a:ext cx="2182552" cy="2919587"/>
          </a:xfrm>
          <a:prstGeom prst="rect">
            <a:avLst/>
          </a:prstGeom>
        </p:spPr>
      </p:pic>
    </p:spTree>
    <p:extLst>
      <p:ext uri="{BB962C8B-B14F-4D97-AF65-F5344CB8AC3E}">
        <p14:creationId xmlns:p14="http://schemas.microsoft.com/office/powerpoint/2010/main" val="4143731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Users\Secrétaire\Desktop\Logo.jpg"/>
          <p:cNvPicPr/>
          <p:nvPr/>
        </p:nvPicPr>
        <p:blipFill rotWithShape="1">
          <a:blip r:embed="rId2" cstate="print">
            <a:extLst>
              <a:ext uri="{28A0092B-C50C-407E-A947-70E740481C1C}">
                <a14:useLocalDpi xmlns:a14="http://schemas.microsoft.com/office/drawing/2010/main" val="0"/>
              </a:ext>
            </a:extLst>
          </a:blip>
          <a:srcRect r="79641" b="44036"/>
          <a:stretch/>
        </p:blipFill>
        <p:spPr bwMode="auto">
          <a:xfrm>
            <a:off x="548680" y="120623"/>
            <a:ext cx="1124744" cy="1139008"/>
          </a:xfrm>
          <a:prstGeom prst="rect">
            <a:avLst/>
          </a:prstGeom>
          <a:noFill/>
          <a:ln>
            <a:noFill/>
          </a:ln>
          <a:extLst>
            <a:ext uri="{53640926-AAD7-44D8-BBD7-CCE9431645EC}">
              <a14:shadowObscured xmlns:a14="http://schemas.microsoft.com/office/drawing/2010/main"/>
            </a:ext>
          </a:extLst>
        </p:spPr>
      </p:pic>
      <p:sp>
        <p:nvSpPr>
          <p:cNvPr id="8" name="Espace réservé du numéro de diapositive 7"/>
          <p:cNvSpPr>
            <a:spLocks noGrp="1"/>
          </p:cNvSpPr>
          <p:nvPr>
            <p:ph type="sldNum" sz="quarter" idx="12"/>
          </p:nvPr>
        </p:nvSpPr>
        <p:spPr/>
        <p:txBody>
          <a:bodyPr/>
          <a:lstStyle/>
          <a:p>
            <a:fld id="{5FC1FABE-DE16-4DC5-9B05-F5DA53123318}" type="slidenum">
              <a:rPr lang="fr-FR" smtClean="0"/>
              <a:t>14</a:t>
            </a:fld>
            <a:endParaRPr lang="fr-FR" dirty="0"/>
          </a:p>
        </p:txBody>
      </p:sp>
      <p:sp>
        <p:nvSpPr>
          <p:cNvPr id="2" name="Rectangle 1"/>
          <p:cNvSpPr/>
          <p:nvPr/>
        </p:nvSpPr>
        <p:spPr>
          <a:xfrm>
            <a:off x="2048272" y="467544"/>
            <a:ext cx="4549080" cy="304699"/>
          </a:xfrm>
          <a:prstGeom prst="rect">
            <a:avLst/>
          </a:prstGeom>
        </p:spPr>
        <p:txBody>
          <a:bodyPr wrap="square">
            <a:spAutoFit/>
          </a:bodyPr>
          <a:lstStyle/>
          <a:p>
            <a:pPr algn="ctr">
              <a:lnSpc>
                <a:spcPct val="115000"/>
              </a:lnSpc>
              <a:spcAft>
                <a:spcPts val="0"/>
              </a:spcAft>
            </a:pPr>
            <a:r>
              <a:rPr lang="fr-FR" sz="1200" b="1" dirty="0">
                <a:solidFill>
                  <a:srgbClr val="0070C0"/>
                </a:solidFill>
                <a:latin typeface="Century Gothic"/>
                <a:ea typeface="Calibri"/>
                <a:cs typeface="Times New Roman"/>
              </a:rPr>
              <a:t>PROCES VERBAL DU CONSEIL MUNICIPAL DU 28 MARS 2023</a:t>
            </a:r>
            <a:endParaRPr lang="fr-FR" sz="1200" dirty="0">
              <a:effectLst/>
              <a:latin typeface="Calibri"/>
              <a:ea typeface="Calibri"/>
              <a:cs typeface="Times New Roman"/>
            </a:endParaRPr>
          </a:p>
        </p:txBody>
      </p:sp>
      <p:sp>
        <p:nvSpPr>
          <p:cNvPr id="3" name="Rectangle 2"/>
          <p:cNvSpPr/>
          <p:nvPr/>
        </p:nvSpPr>
        <p:spPr>
          <a:xfrm>
            <a:off x="168449" y="1259631"/>
            <a:ext cx="6480720" cy="7709803"/>
          </a:xfrm>
          <a:prstGeom prst="rect">
            <a:avLst/>
          </a:prstGeom>
        </p:spPr>
        <p:txBody>
          <a:bodyPr wrap="square">
            <a:spAutoFit/>
          </a:bodyPr>
          <a:lstStyle/>
          <a:p>
            <a:r>
              <a:rPr lang="fr-FR" sz="900" dirty="0"/>
              <a:t>L’an deux mille vingt-trois, le 28 mars, à 18h50, les membres du Conseil Municipal se sont réunis dans la salle du Conseil sous la présidence de </a:t>
            </a:r>
            <a:r>
              <a:rPr lang="fr-FR" sz="900" b="1" dirty="0"/>
              <a:t>Madame le Maire, Sophie GUIGUE.</a:t>
            </a:r>
            <a:endParaRPr lang="fr-FR" sz="900" dirty="0"/>
          </a:p>
          <a:p>
            <a:r>
              <a:rPr lang="fr-FR" sz="900" dirty="0"/>
              <a:t> </a:t>
            </a:r>
          </a:p>
          <a:p>
            <a:r>
              <a:rPr lang="fr-FR" sz="900" u="sng" dirty="0"/>
              <a:t>Etaient présents</a:t>
            </a:r>
            <a:r>
              <a:rPr lang="fr-FR" sz="900" dirty="0"/>
              <a:t> : </a:t>
            </a:r>
          </a:p>
          <a:p>
            <a:r>
              <a:rPr lang="fr-FR" sz="900" b="1" dirty="0"/>
              <a:t>Adjoints</a:t>
            </a:r>
            <a:r>
              <a:rPr lang="fr-FR" sz="900" dirty="0"/>
              <a:t> : M. Louis BORRELLY, M. François VIALLET,</a:t>
            </a:r>
          </a:p>
          <a:p>
            <a:r>
              <a:rPr lang="fr-FR" sz="900" b="1" dirty="0"/>
              <a:t>Conseillers Municipaux</a:t>
            </a:r>
            <a:r>
              <a:rPr lang="fr-FR" sz="900" dirty="0"/>
              <a:t> : Mme Maud BRUNONI, M. Patrick TONARELLI, Mme Hélène CHENIVESSE, Mme Léa CHELABI, </a:t>
            </a:r>
          </a:p>
          <a:p>
            <a:r>
              <a:rPr lang="fr-FR" sz="900" u="sng" dirty="0"/>
              <a:t>Procurations</a:t>
            </a:r>
            <a:r>
              <a:rPr lang="fr-FR" sz="900" dirty="0"/>
              <a:t> :</a:t>
            </a:r>
          </a:p>
          <a:p>
            <a:r>
              <a:rPr lang="fr-FR" sz="900" u="sng" dirty="0"/>
              <a:t>Absents</a:t>
            </a:r>
            <a:r>
              <a:rPr lang="fr-FR" sz="900" dirty="0"/>
              <a:t> : M. Laurent MONIER.</a:t>
            </a:r>
          </a:p>
          <a:p>
            <a:r>
              <a:rPr lang="fr-FR" sz="900" b="1" dirty="0"/>
              <a:t> </a:t>
            </a:r>
            <a:endParaRPr lang="fr-FR" sz="900" dirty="0"/>
          </a:p>
          <a:p>
            <a:r>
              <a:rPr lang="fr-FR" sz="900" b="1" u="sng" dirty="0"/>
              <a:t>ORDRE DU JOUR</a:t>
            </a:r>
            <a:endParaRPr lang="fr-FR" sz="900" dirty="0"/>
          </a:p>
          <a:p>
            <a:pPr lvl="0"/>
            <a:r>
              <a:rPr lang="fr-FR" sz="900" dirty="0"/>
              <a:t>Approbation du CM du 07 février 2023,</a:t>
            </a:r>
          </a:p>
          <a:p>
            <a:pPr lvl="0"/>
            <a:r>
              <a:rPr lang="fr-FR" sz="900" dirty="0"/>
              <a:t>Délibération portant sur le vote des trois taxes directes locales 2023,</a:t>
            </a:r>
          </a:p>
          <a:p>
            <a:pPr lvl="0"/>
            <a:r>
              <a:rPr lang="fr-FR" sz="900" dirty="0"/>
              <a:t>Délibération portant sur l’approbation du Compte de Gestion – Budget Commune – 2022,</a:t>
            </a:r>
          </a:p>
          <a:p>
            <a:pPr lvl="0"/>
            <a:r>
              <a:rPr lang="fr-FR" sz="900" dirty="0"/>
              <a:t>Délibération portant sur l’approbation du Compte Administratif – Budget Commune – 2022,</a:t>
            </a:r>
          </a:p>
          <a:p>
            <a:pPr lvl="0"/>
            <a:r>
              <a:rPr lang="fr-FR" sz="900" dirty="0"/>
              <a:t>Délibération portant sur l’approbation du Compte de Gestion – Budget Convention de Gestion de l’eau et de l’assainissement – 2022,</a:t>
            </a:r>
          </a:p>
          <a:p>
            <a:pPr lvl="0"/>
            <a:r>
              <a:rPr lang="fr-FR" sz="900" dirty="0"/>
              <a:t>Délibération portant sur l’approbation du Compte Administratif – Budget Convention de Gestion de l’eau et de l’assainissement – 2022,</a:t>
            </a:r>
          </a:p>
          <a:p>
            <a:pPr lvl="0"/>
            <a:r>
              <a:rPr lang="fr-FR" sz="900" dirty="0"/>
              <a:t>Délibération portant sur l’attribution de subventions aux associations,</a:t>
            </a:r>
          </a:p>
          <a:p>
            <a:pPr lvl="0"/>
            <a:r>
              <a:rPr lang="fr-FR" sz="900" dirty="0"/>
              <a:t>Délibération portant sur le vote du budget Commune – 2023,</a:t>
            </a:r>
          </a:p>
          <a:p>
            <a:pPr lvl="0"/>
            <a:r>
              <a:rPr lang="fr-FR" sz="900" dirty="0"/>
              <a:t>Délibération portant sur le vote du budget de la Convention de Gestion de l’eau et de l’assainissement – 2023. </a:t>
            </a:r>
          </a:p>
          <a:p>
            <a:r>
              <a:rPr lang="fr-FR" sz="900" i="1" dirty="0"/>
              <a:t>Secrétaire de séance élu à l’unanimité : François VIALLET</a:t>
            </a:r>
            <a:endParaRPr lang="fr-FR" sz="900" dirty="0"/>
          </a:p>
          <a:p>
            <a:r>
              <a:rPr lang="fr-FR" sz="900" dirty="0"/>
              <a:t> </a:t>
            </a:r>
          </a:p>
          <a:p>
            <a:r>
              <a:rPr lang="fr-FR" sz="900" dirty="0"/>
              <a:t>Avant de commencer la séance, Mme le Maire demande à ce que deux points soient inversés. Car le compte de gestion se vote avant le compte administratif. Soit, le point 4 devient le point 3 et le point 6 devient le point 5 (déjà corrigé sur l’ordre du jour du présent procès-verbal).</a:t>
            </a:r>
          </a:p>
          <a:p>
            <a:r>
              <a:rPr lang="fr-FR" sz="900" dirty="0"/>
              <a:t> </a:t>
            </a:r>
          </a:p>
          <a:p>
            <a:pPr lvl="0"/>
            <a:r>
              <a:rPr lang="fr-FR" sz="900" b="1" dirty="0"/>
              <a:t>Le Conseil Municipal, après en avoir délibéré, vote POUR à l’unanimité.</a:t>
            </a:r>
            <a:endParaRPr lang="fr-FR" sz="900" dirty="0"/>
          </a:p>
          <a:p>
            <a:r>
              <a:rPr lang="fr-FR" sz="900" b="1" dirty="0"/>
              <a:t> </a:t>
            </a:r>
            <a:endParaRPr lang="fr-FR" sz="900" dirty="0"/>
          </a:p>
          <a:p>
            <a:r>
              <a:rPr lang="fr-FR" sz="900" b="1" u="sng" dirty="0"/>
              <a:t>1 – Approbation du procès-verbal du CM du 07 février 2023.</a:t>
            </a:r>
            <a:endParaRPr lang="fr-FR" sz="900" dirty="0"/>
          </a:p>
          <a:p>
            <a:r>
              <a:rPr lang="fr-FR" sz="900" b="1" dirty="0"/>
              <a:t> </a:t>
            </a:r>
            <a:endParaRPr lang="fr-FR" sz="900" dirty="0"/>
          </a:p>
          <a:p>
            <a:r>
              <a:rPr lang="fr-FR" sz="900" b="1" dirty="0"/>
              <a:t>Le Conseil Municipal, après en avoir délibéré, décide à l’unanimité, d’approuver le procès-verbal du Conseil Municipal du 07 février 2023.</a:t>
            </a:r>
            <a:endParaRPr lang="fr-FR" sz="900" dirty="0"/>
          </a:p>
          <a:p>
            <a:r>
              <a:rPr lang="fr-FR" sz="900" b="1" dirty="0"/>
              <a:t> </a:t>
            </a:r>
            <a:endParaRPr lang="fr-FR" sz="900" dirty="0"/>
          </a:p>
          <a:p>
            <a:r>
              <a:rPr lang="fr-FR" sz="900" b="1" u="sng" dirty="0"/>
              <a:t>2 – Délibération portant sur le vote des trois taxes directes locales 2023.</a:t>
            </a:r>
            <a:endParaRPr lang="fr-FR" sz="900" dirty="0"/>
          </a:p>
          <a:p>
            <a:r>
              <a:rPr lang="fr-FR" sz="900" dirty="0"/>
              <a:t> </a:t>
            </a:r>
          </a:p>
          <a:p>
            <a:r>
              <a:rPr lang="fr-FR" sz="900" dirty="0"/>
              <a:t>Mme le Maire informe que la Taxe d’Habitation (TH), qui n’était plus votée depuis plusieurs années, se vote à nouveau cette année. Bien qu’elle se vote, la commune ne touchera que la TH sur les résidences secondaires et, Mme le Maire propose de ne pas augmenter cette taxe cette année.</a:t>
            </a:r>
          </a:p>
          <a:p>
            <a:r>
              <a:rPr lang="fr-FR" sz="900" dirty="0"/>
              <a:t>Concernant les différentes taxes pour cette année 2023 :</a:t>
            </a:r>
          </a:p>
          <a:p>
            <a:r>
              <a:rPr lang="fr-FR" sz="900" dirty="0"/>
              <a:t>Foncier Bâti (FB) : 103 908 €</a:t>
            </a:r>
          </a:p>
          <a:p>
            <a:r>
              <a:rPr lang="fr-FR" sz="900" dirty="0"/>
              <a:t>Foncier Non Bâti (FNB) : 5 265 €</a:t>
            </a:r>
          </a:p>
          <a:p>
            <a:r>
              <a:rPr lang="fr-FR" sz="900" dirty="0"/>
              <a:t>Taxe d’Habitation (TH) : 18 075 €</a:t>
            </a:r>
          </a:p>
          <a:p>
            <a:r>
              <a:rPr lang="fr-FR" sz="900" dirty="0"/>
              <a:t>Comme le nombre de foyers est en augmentation sur la commune, la proposition pour cette année est de ne pas augmenter les trois taxes. Car le nombre de foyers augmentant, cela entraîne une hausse des recettes.</a:t>
            </a:r>
          </a:p>
          <a:p>
            <a:r>
              <a:rPr lang="fr-FR" sz="900" dirty="0"/>
              <a:t>Des questions ? Aucune question.</a:t>
            </a:r>
          </a:p>
          <a:p>
            <a:r>
              <a:rPr lang="fr-FR" sz="900" dirty="0"/>
              <a:t> </a:t>
            </a:r>
          </a:p>
          <a:p>
            <a:r>
              <a:rPr lang="fr-FR" sz="900" b="1" dirty="0"/>
              <a:t>Le Conseil Municipal, après en avoir délibéré, décide à l’unanimité, de voter les trois taxes, sans changement pour l’année 2023.</a:t>
            </a:r>
            <a:endParaRPr lang="fr-FR" sz="900" dirty="0"/>
          </a:p>
          <a:p>
            <a:r>
              <a:rPr lang="fr-FR" sz="900" b="1" dirty="0"/>
              <a:t>A savoir :</a:t>
            </a:r>
            <a:endParaRPr lang="fr-FR" sz="900" dirty="0"/>
          </a:p>
          <a:p>
            <a:r>
              <a:rPr lang="fr-FR" sz="900" b="1" dirty="0"/>
              <a:t>TFB 	40,15 % pour un produit attendu de 103 908 €</a:t>
            </a:r>
            <a:endParaRPr lang="fr-FR" sz="900" dirty="0"/>
          </a:p>
          <a:p>
            <a:r>
              <a:rPr lang="fr-FR" sz="900" b="1" dirty="0"/>
              <a:t>TFNB 	45,00 % pour un produit attendu de      5 265 €</a:t>
            </a:r>
            <a:endParaRPr lang="fr-FR" sz="900" dirty="0"/>
          </a:p>
          <a:p>
            <a:r>
              <a:rPr lang="fr-FR" sz="900" b="1" dirty="0"/>
              <a:t>TH	12,00 % pour un produit attendu de    18 075 €</a:t>
            </a:r>
            <a:endParaRPr lang="fr-FR" sz="900" dirty="0"/>
          </a:p>
        </p:txBody>
      </p:sp>
    </p:spTree>
    <p:extLst>
      <p:ext uri="{BB962C8B-B14F-4D97-AF65-F5344CB8AC3E}">
        <p14:creationId xmlns:p14="http://schemas.microsoft.com/office/powerpoint/2010/main" val="89374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FC1FABE-DE16-4DC5-9B05-F5DA53123318}" type="slidenum">
              <a:rPr lang="fr-FR" smtClean="0"/>
              <a:t>15</a:t>
            </a:fld>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26" y="323528"/>
            <a:ext cx="62658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8640" y="1138208"/>
            <a:ext cx="6480720" cy="7986802"/>
          </a:xfrm>
          <a:prstGeom prst="rect">
            <a:avLst/>
          </a:prstGeom>
        </p:spPr>
        <p:txBody>
          <a:bodyPr wrap="square">
            <a:spAutoFit/>
          </a:bodyPr>
          <a:lstStyle/>
          <a:p>
            <a:r>
              <a:rPr lang="fr-FR" sz="900" b="1" u="sng" dirty="0"/>
              <a:t>3 – Délibération portant sur l’approbation du Compte de Gestion – Budget Commune 2022.</a:t>
            </a:r>
            <a:endParaRPr lang="fr-FR" sz="900" dirty="0"/>
          </a:p>
          <a:p>
            <a:r>
              <a:rPr lang="fr-FR" sz="900" dirty="0"/>
              <a:t> </a:t>
            </a:r>
          </a:p>
          <a:p>
            <a:r>
              <a:rPr lang="fr-FR" sz="900" dirty="0"/>
              <a:t>Mme le Maire rappelle que le compte de gestion constitue la restitution des comptes du comptable public à l’ordonnateur et doit être voté préalablement au compte administratif.</a:t>
            </a:r>
          </a:p>
          <a:p>
            <a:r>
              <a:rPr lang="fr-FR" sz="900" dirty="0"/>
              <a:t>Le Compte de Gestion retrace les opérations budgétaires en dépense et en recette, selon une présentation analogue à celle du compte administratif, soit l’exécution des dépenses et des recettes relatives à l’exercice 2022, a été réalisé par la trésorerie de Bagnols sur Cèze.</a:t>
            </a:r>
          </a:p>
          <a:p>
            <a:r>
              <a:rPr lang="fr-FR" sz="900" dirty="0"/>
              <a:t>Après avoir été présenté par Mme Léa CHELABI,</a:t>
            </a:r>
          </a:p>
          <a:p>
            <a:r>
              <a:rPr lang="fr-FR" sz="900" dirty="0"/>
              <a:t>Considérant l’identité de valeur entre les écritures du Compte Administratif de la Commune et le Compte de Gestion de la Trésorerie de Bagnols sur Cèze,</a:t>
            </a:r>
          </a:p>
          <a:p>
            <a:r>
              <a:rPr lang="fr-FR" sz="900" dirty="0"/>
              <a:t> </a:t>
            </a:r>
          </a:p>
          <a:p>
            <a:r>
              <a:rPr lang="fr-FR" sz="900" b="1" dirty="0"/>
              <a:t>Le Conseil Municipal, après en avoir délibéré, décide à l’unanimité, d’approuver le Compte de Gestion de la Trésorerie de Bagnols sur Cèze</a:t>
            </a:r>
            <a:endParaRPr lang="fr-FR" sz="900" dirty="0"/>
          </a:p>
          <a:p>
            <a:r>
              <a:rPr lang="fr-FR" sz="900" dirty="0"/>
              <a:t> </a:t>
            </a:r>
          </a:p>
          <a:p>
            <a:r>
              <a:rPr lang="fr-FR" sz="900" b="1" u="sng" dirty="0"/>
              <a:t>4 – Délibération portant sur l’approbation du Compte Administratif – Budget Commune 2022.</a:t>
            </a:r>
            <a:endParaRPr lang="fr-FR" sz="900" dirty="0"/>
          </a:p>
          <a:p>
            <a:r>
              <a:rPr lang="fr-FR" sz="900" dirty="0"/>
              <a:t> </a:t>
            </a:r>
          </a:p>
          <a:p>
            <a:r>
              <a:rPr lang="fr-FR" sz="900" dirty="0"/>
              <a:t>Sous la présidence de M. Louis BORRELLY, 1</a:t>
            </a:r>
            <a:r>
              <a:rPr lang="fr-FR" sz="900" baseline="30000" dirty="0"/>
              <a:t>er</a:t>
            </a:r>
            <a:r>
              <a:rPr lang="fr-FR" sz="900" dirty="0"/>
              <a:t> Adjoint, Mme Léa CHELABI présente le Compte Administratif du budget de la Commune pour 2022.</a:t>
            </a:r>
          </a:p>
          <a:p>
            <a:r>
              <a:rPr lang="fr-FR" sz="900" dirty="0"/>
              <a:t> </a:t>
            </a:r>
          </a:p>
          <a:p>
            <a:r>
              <a:rPr lang="fr-FR" sz="900" dirty="0"/>
              <a:t>SECTION FONCTIONNEMENT</a:t>
            </a:r>
          </a:p>
          <a:p>
            <a:pPr lvl="0"/>
            <a:r>
              <a:rPr lang="fr-FR" sz="900" dirty="0"/>
              <a:t>Recettes de Fonctionnement 2022	-&gt;	195 886,81 €</a:t>
            </a:r>
          </a:p>
          <a:p>
            <a:pPr lvl="0"/>
            <a:r>
              <a:rPr lang="fr-FR" sz="900" dirty="0"/>
              <a:t>Dépenses de Fonctionnement 2022	-&gt;	195 446,60 €</a:t>
            </a:r>
          </a:p>
          <a:p>
            <a:pPr lvl="0"/>
            <a:r>
              <a:rPr lang="fr-FR" sz="900" dirty="0"/>
              <a:t>Résultats de l’exercice 2022		-&gt;	       440,21 € (excédent)</a:t>
            </a:r>
          </a:p>
          <a:p>
            <a:r>
              <a:rPr lang="fr-FR" sz="900" dirty="0"/>
              <a:t> </a:t>
            </a:r>
          </a:p>
          <a:p>
            <a:pPr lvl="0"/>
            <a:r>
              <a:rPr lang="fr-FR" sz="900" dirty="0"/>
              <a:t>Résultats antérieurs reportés		-&gt;	107 743,82 € 	</a:t>
            </a:r>
          </a:p>
          <a:p>
            <a:r>
              <a:rPr lang="fr-FR" sz="900" dirty="0"/>
              <a:t> </a:t>
            </a:r>
          </a:p>
          <a:p>
            <a:pPr lvl="0"/>
            <a:r>
              <a:rPr lang="fr-FR" sz="900" b="1" dirty="0"/>
              <a:t>RESULTATS CUMULES AU 31 DECEMBRE 2022 – RESULTATS A AFFECTER -&gt; 108 184,03 €</a:t>
            </a:r>
            <a:endParaRPr lang="fr-FR" sz="900" dirty="0"/>
          </a:p>
          <a:p>
            <a:r>
              <a:rPr lang="fr-FR" sz="900" b="1" dirty="0"/>
              <a:t> </a:t>
            </a:r>
            <a:endParaRPr lang="fr-FR" sz="900" dirty="0"/>
          </a:p>
          <a:p>
            <a:r>
              <a:rPr lang="fr-FR" sz="900" dirty="0"/>
              <a:t>SECTION INVESTISSEMENT</a:t>
            </a:r>
          </a:p>
          <a:p>
            <a:pPr lvl="0"/>
            <a:r>
              <a:rPr lang="fr-FR" sz="900" dirty="0"/>
              <a:t>Recettes d’Investissement 2022		-&gt;	   71 651,79 €</a:t>
            </a:r>
          </a:p>
          <a:p>
            <a:pPr lvl="0"/>
            <a:r>
              <a:rPr lang="fr-FR" sz="900" dirty="0"/>
              <a:t>Dépenses d’Investissement 2022		-&gt;	   50 538,84 €</a:t>
            </a:r>
          </a:p>
          <a:p>
            <a:pPr lvl="0"/>
            <a:r>
              <a:rPr lang="fr-FR" sz="900" dirty="0"/>
              <a:t>Résultats de l’exercice 2022		-&gt;	   21 112,95 € (excédent)</a:t>
            </a:r>
          </a:p>
          <a:p>
            <a:r>
              <a:rPr lang="fr-FR" sz="900" dirty="0"/>
              <a:t> </a:t>
            </a:r>
          </a:p>
          <a:p>
            <a:pPr lvl="0"/>
            <a:r>
              <a:rPr lang="fr-FR" sz="900" dirty="0"/>
              <a:t>Résultats antérieurs reportés		-&gt;	   13 981,57 €</a:t>
            </a:r>
          </a:p>
          <a:p>
            <a:r>
              <a:rPr lang="fr-FR" sz="900" dirty="0"/>
              <a:t> </a:t>
            </a:r>
          </a:p>
          <a:p>
            <a:pPr lvl="0"/>
            <a:r>
              <a:rPr lang="fr-FR" sz="900" b="1" dirty="0"/>
              <a:t>RESULTATS CUMULES AU 31 DECEMBRE 2022 – RESULTATS A AFFECTER -&gt; 35 094,57 €</a:t>
            </a:r>
            <a:endParaRPr lang="fr-FR" sz="900" dirty="0"/>
          </a:p>
          <a:p>
            <a:r>
              <a:rPr lang="fr-FR" sz="900" dirty="0"/>
              <a:t> </a:t>
            </a:r>
          </a:p>
          <a:p>
            <a:r>
              <a:rPr lang="fr-FR" sz="900" dirty="0"/>
              <a:t>Conformément à la loi, Mme le Maire se retire de la séance.</a:t>
            </a:r>
          </a:p>
          <a:p>
            <a:r>
              <a:rPr lang="fr-FR" sz="900" dirty="0"/>
              <a:t> </a:t>
            </a:r>
          </a:p>
          <a:p>
            <a:r>
              <a:rPr lang="fr-FR" sz="900" b="1" dirty="0"/>
              <a:t>Le Conseil Municipal, après en avoir délibéré, décide, à l’unanimité, d’approuver le Compte Administratif pour l’exercice 2022 du Budget de la Commune et dit que l’excédent pour l’exercice 2022 est de 21 553,16 €</a:t>
            </a:r>
            <a:endParaRPr lang="fr-FR" sz="900" dirty="0"/>
          </a:p>
          <a:p>
            <a:r>
              <a:rPr lang="fr-FR" sz="900" dirty="0"/>
              <a:t> </a:t>
            </a:r>
          </a:p>
          <a:p>
            <a:r>
              <a:rPr lang="fr-FR" sz="900" b="1" u="sng" dirty="0"/>
              <a:t>5 – Délibération portant sur l’approbation du Compte de Gestion – Budget Convention de Gestion de l’eau et de l’assainissement</a:t>
            </a:r>
            <a:endParaRPr lang="fr-FR" sz="900" dirty="0"/>
          </a:p>
          <a:p>
            <a:r>
              <a:rPr lang="fr-FR" sz="900" dirty="0"/>
              <a:t> </a:t>
            </a:r>
          </a:p>
          <a:p>
            <a:r>
              <a:rPr lang="fr-FR" sz="900" dirty="0"/>
              <a:t>Mme le Maire rappelle que l’exécution des dépenses et des recettes relatives à l’exercice 2022 concernant le Compte de Gestion du budget de la Convention de Gestion de l’eau et de l’assainissement, a été réalisé par la Trésorerie de Bagnols sur Cèze.</a:t>
            </a:r>
          </a:p>
          <a:p>
            <a:r>
              <a:rPr lang="fr-FR" sz="900" dirty="0"/>
              <a:t>La présentation de ce Compte de Gestion par Mme Léa CHELABI présente un déficit de 32 042,56 €. Considérant l’identité de valeur entre les écritures du Compte Administratif de la Commune et le Compte de Gestion de la Trésorerie de Bagnols sur Cèze,</a:t>
            </a:r>
          </a:p>
          <a:p>
            <a:r>
              <a:rPr lang="fr-FR" sz="900" dirty="0"/>
              <a:t> </a:t>
            </a:r>
          </a:p>
          <a:p>
            <a:r>
              <a:rPr lang="fr-FR" sz="900" b="1" dirty="0"/>
              <a:t>Le Conseil Municipal, après en avoir délibéré, décide, à l’unanimité, d’approuver le Compte de Gestion de la Trésorerie de Bagnols sur Cèze, dont les écritures sont conformes au Compte Administratif de la Convention de Gestion de l’eau et de l’assainissement et dit que le Compte de Gestion visé est certifié conforme par l’ordonnateur, n’appelle ni observation, ni réserve de sa part.</a:t>
            </a:r>
            <a:endParaRPr lang="fr-FR" sz="900" dirty="0"/>
          </a:p>
          <a:p>
            <a:r>
              <a:rPr lang="fr-FR" sz="900" dirty="0"/>
              <a:t> </a:t>
            </a:r>
          </a:p>
        </p:txBody>
      </p:sp>
    </p:spTree>
    <p:extLst>
      <p:ext uri="{BB962C8B-B14F-4D97-AF65-F5344CB8AC3E}">
        <p14:creationId xmlns:p14="http://schemas.microsoft.com/office/powerpoint/2010/main" val="290762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5FC1FABE-DE16-4DC5-9B05-F5DA53123318}" type="slidenum">
              <a:rPr lang="fr-FR" smtClean="0"/>
              <a:t>16</a:t>
            </a:fld>
            <a:endParaRPr lang="fr-FR" dirty="0"/>
          </a:p>
        </p:txBody>
      </p:sp>
      <p:sp>
        <p:nvSpPr>
          <p:cNvPr id="2" name="Rectangle 1"/>
          <p:cNvSpPr/>
          <p:nvPr/>
        </p:nvSpPr>
        <p:spPr>
          <a:xfrm>
            <a:off x="188640" y="107504"/>
            <a:ext cx="6480720" cy="5216813"/>
          </a:xfrm>
          <a:prstGeom prst="rect">
            <a:avLst/>
          </a:prstGeom>
        </p:spPr>
        <p:txBody>
          <a:bodyPr wrap="square">
            <a:spAutoFit/>
          </a:bodyPr>
          <a:lstStyle/>
          <a:p>
            <a:r>
              <a:rPr lang="fr-FR" sz="900" b="1" u="sng" dirty="0"/>
              <a:t>6 – Délibération portant sur l’approbation du Compte Administratif – Budget Convention de Gestion de l’eau et de l’assainissement.</a:t>
            </a:r>
            <a:endParaRPr lang="fr-FR" sz="900" dirty="0"/>
          </a:p>
          <a:p>
            <a:r>
              <a:rPr lang="fr-FR" sz="900" dirty="0"/>
              <a:t> </a:t>
            </a:r>
          </a:p>
          <a:p>
            <a:r>
              <a:rPr lang="fr-FR" sz="900" dirty="0"/>
              <a:t>Sous la présidence de M. Louis BORRELLY, Mme Léa CHELABI présente le Compte Administratif du Budget de la Convention de Gestion de l’eau et de l’assainissement.</a:t>
            </a:r>
          </a:p>
          <a:p>
            <a:r>
              <a:rPr lang="fr-FR" sz="900" dirty="0"/>
              <a:t> </a:t>
            </a:r>
          </a:p>
          <a:p>
            <a:r>
              <a:rPr lang="fr-FR" sz="900" dirty="0"/>
              <a:t>SECTION FONCTIONNEMENT</a:t>
            </a:r>
          </a:p>
          <a:p>
            <a:pPr lvl="0"/>
            <a:r>
              <a:rPr lang="fr-FR" sz="900" dirty="0"/>
              <a:t>Recettes de fonctionnement 2022		-&gt; 	3 000 €</a:t>
            </a:r>
          </a:p>
          <a:p>
            <a:pPr lvl="0"/>
            <a:r>
              <a:rPr lang="fr-FR" sz="900" dirty="0"/>
              <a:t>Dépenses de fonctionnement 2022		-&gt;           35 042,56 €	</a:t>
            </a:r>
          </a:p>
          <a:p>
            <a:pPr lvl="0"/>
            <a:r>
              <a:rPr lang="fr-FR" sz="900" dirty="0"/>
              <a:t>Résultat de l’exercice (déficit)		-&gt;         - 32 042,56 €</a:t>
            </a:r>
          </a:p>
          <a:p>
            <a:r>
              <a:rPr lang="fr-FR" sz="900" dirty="0"/>
              <a:t> </a:t>
            </a:r>
          </a:p>
          <a:p>
            <a:r>
              <a:rPr lang="fr-FR" sz="900" dirty="0"/>
              <a:t>PAS DE SECTION INVESTISSEMENT</a:t>
            </a:r>
          </a:p>
          <a:p>
            <a:r>
              <a:rPr lang="fr-FR" sz="900" dirty="0"/>
              <a:t> </a:t>
            </a:r>
          </a:p>
          <a:p>
            <a:r>
              <a:rPr lang="fr-FR" sz="900" dirty="0"/>
              <a:t>Conformément à la loi, Mme le Maire se retire de la séance.</a:t>
            </a:r>
          </a:p>
          <a:p>
            <a:r>
              <a:rPr lang="fr-FR" sz="900" dirty="0"/>
              <a:t> </a:t>
            </a:r>
          </a:p>
          <a:p>
            <a:r>
              <a:rPr lang="fr-FR" sz="900" b="1" dirty="0"/>
              <a:t>Le Conseil Municipal, après en avoir délibéré, décide, à l’unanimité, d’approuver le Compte Administratif, du budget de la Convention de Gestion de l’eau et de l’assainissement, pour l’exercice 2022 et dit que le déficit pour l’exercice 2022 est de 32 042, 56 €.</a:t>
            </a:r>
            <a:endParaRPr lang="fr-FR" sz="900" dirty="0"/>
          </a:p>
          <a:p>
            <a:r>
              <a:rPr lang="fr-FR" sz="900" dirty="0"/>
              <a:t> </a:t>
            </a:r>
          </a:p>
          <a:p>
            <a:r>
              <a:rPr lang="fr-FR" sz="900" b="1" u="sng" dirty="0"/>
              <a:t>7- Délibération portant sur l’attribution de subventions aux associations pour l’année 2023.</a:t>
            </a:r>
            <a:endParaRPr lang="fr-FR" sz="900" dirty="0"/>
          </a:p>
          <a:p>
            <a:r>
              <a:rPr lang="fr-FR" sz="900" dirty="0"/>
              <a:t> </a:t>
            </a:r>
          </a:p>
          <a:p>
            <a:r>
              <a:rPr lang="fr-FR" sz="900" dirty="0"/>
              <a:t>Mme le Maire porte à connaissance de son Conseil Municipal qu’il serait bon de délibérer pour octroyer des subventions au titre de l’année 2023, aux associations.</a:t>
            </a:r>
          </a:p>
          <a:p>
            <a:r>
              <a:rPr lang="fr-FR" sz="900" dirty="0"/>
              <a:t>Elle propose de verser à :</a:t>
            </a:r>
          </a:p>
          <a:p>
            <a:pPr lvl="0"/>
            <a:r>
              <a:rPr lang="fr-FR" sz="900" dirty="0"/>
              <a:t>L’APE de Saint Julien de </a:t>
            </a:r>
            <a:r>
              <a:rPr lang="fr-FR" sz="900" dirty="0" err="1"/>
              <a:t>Peyrolas</a:t>
            </a:r>
            <a:r>
              <a:rPr lang="fr-FR" sz="900" dirty="0"/>
              <a:t>, où sont scolarisés les enfants de la commune : 250 €</a:t>
            </a:r>
          </a:p>
          <a:p>
            <a:pPr lvl="0"/>
            <a:r>
              <a:rPr lang="fr-FR" sz="900" dirty="0"/>
              <a:t>Comité de Fêtes de la commune : 400 €</a:t>
            </a:r>
          </a:p>
          <a:p>
            <a:r>
              <a:rPr lang="fr-FR" sz="900" dirty="0"/>
              <a:t> </a:t>
            </a:r>
          </a:p>
          <a:p>
            <a:r>
              <a:rPr lang="fr-FR" sz="900" b="1" dirty="0"/>
              <a:t>Le Conseil Municipal après en avoir délibéré, décide, à l’unanimité, d’octroyer les subventions suivantes aux associations, pour 2023, compte 6574, comme suit :</a:t>
            </a:r>
            <a:endParaRPr lang="fr-FR" sz="900" dirty="0"/>
          </a:p>
          <a:p>
            <a:pPr lvl="0"/>
            <a:r>
              <a:rPr lang="fr-FR" sz="900" b="1" dirty="0"/>
              <a:t>APE = 250 €</a:t>
            </a:r>
            <a:endParaRPr lang="fr-FR" sz="900" dirty="0"/>
          </a:p>
          <a:p>
            <a:pPr lvl="0"/>
            <a:r>
              <a:rPr lang="fr-FR" sz="900" b="1" dirty="0"/>
              <a:t>COMITE DES FETES = 400 €</a:t>
            </a:r>
            <a:endParaRPr lang="fr-FR" sz="900" dirty="0"/>
          </a:p>
          <a:p>
            <a:r>
              <a:rPr lang="fr-FR" sz="900" b="1" dirty="0"/>
              <a:t> </a:t>
            </a:r>
            <a:endParaRPr lang="fr-FR" sz="900" dirty="0"/>
          </a:p>
          <a:p>
            <a:r>
              <a:rPr lang="fr-FR" sz="900" b="1" u="sng" dirty="0"/>
              <a:t>8 – Délibération portant sur le vote du Budget Commune – 2023.</a:t>
            </a:r>
            <a:endParaRPr lang="fr-FR" sz="900" dirty="0"/>
          </a:p>
          <a:p>
            <a:r>
              <a:rPr lang="fr-FR" sz="900" dirty="0"/>
              <a:t> </a:t>
            </a:r>
          </a:p>
          <a:p>
            <a:r>
              <a:rPr lang="fr-FR" sz="900" dirty="0"/>
              <a:t>Mme Léa CHELABI présente au Conseil Municipal le Budget Commune 2023, en faisant lecture commentée des recettes et des dépenses chapitre par chapitre.</a:t>
            </a:r>
          </a:p>
        </p:txBody>
      </p:sp>
      <p:graphicFrame>
        <p:nvGraphicFramePr>
          <p:cNvPr id="3" name="Tableau 2"/>
          <p:cNvGraphicFramePr>
            <a:graphicFrameLocks noGrp="1"/>
          </p:cNvGraphicFramePr>
          <p:nvPr>
            <p:extLst>
              <p:ext uri="{D42A27DB-BD31-4B8C-83A1-F6EECF244321}">
                <p14:modId xmlns:p14="http://schemas.microsoft.com/office/powerpoint/2010/main" val="4071595893"/>
              </p:ext>
            </p:extLst>
          </p:nvPr>
        </p:nvGraphicFramePr>
        <p:xfrm>
          <a:off x="260648" y="5220072"/>
          <a:ext cx="6336704" cy="2592288"/>
        </p:xfrm>
        <a:graphic>
          <a:graphicData uri="http://schemas.openxmlformats.org/drawingml/2006/table">
            <a:tbl>
              <a:tblPr firstRow="1" firstCol="1" bandRow="1"/>
              <a:tblGrid>
                <a:gridCol w="1245050">
                  <a:extLst>
                    <a:ext uri="{9D8B030D-6E8A-4147-A177-3AD203B41FA5}">
                      <a16:colId xmlns:a16="http://schemas.microsoft.com/office/drawing/2014/main" xmlns="" val="20000"/>
                    </a:ext>
                  </a:extLst>
                </a:gridCol>
                <a:gridCol w="934154">
                  <a:extLst>
                    <a:ext uri="{9D8B030D-6E8A-4147-A177-3AD203B41FA5}">
                      <a16:colId xmlns:a16="http://schemas.microsoft.com/office/drawing/2014/main" xmlns="" val="20001"/>
                    </a:ext>
                  </a:extLst>
                </a:gridCol>
                <a:gridCol w="3116292">
                  <a:extLst>
                    <a:ext uri="{9D8B030D-6E8A-4147-A177-3AD203B41FA5}">
                      <a16:colId xmlns:a16="http://schemas.microsoft.com/office/drawing/2014/main" xmlns="" val="20002"/>
                    </a:ext>
                  </a:extLst>
                </a:gridCol>
                <a:gridCol w="1041208">
                  <a:extLst>
                    <a:ext uri="{9D8B030D-6E8A-4147-A177-3AD203B41FA5}">
                      <a16:colId xmlns:a16="http://schemas.microsoft.com/office/drawing/2014/main" xmlns="" val="20003"/>
                    </a:ext>
                  </a:extLst>
                </a:gridCol>
              </a:tblGrid>
              <a:tr h="147705">
                <a:tc>
                  <a:txBody>
                    <a:bodyPr/>
                    <a:lstStyle/>
                    <a:p>
                      <a:pPr>
                        <a:lnSpc>
                          <a:spcPct val="115000"/>
                        </a:lnSpc>
                        <a:spcAft>
                          <a:spcPts val="0"/>
                        </a:spcAft>
                      </a:pPr>
                      <a:r>
                        <a:rPr lang="fr-FR" sz="800" b="1">
                          <a:effectLst/>
                          <a:latin typeface="Century Gothic"/>
                          <a:ea typeface="Calibri"/>
                          <a:cs typeface="Tahoma"/>
                        </a:rPr>
                        <a:t>FONCTIONNEMENT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3799">
                <a:tc>
                  <a:txBody>
                    <a:bodyPr/>
                    <a:lstStyle/>
                    <a:p>
                      <a:pPr marL="342900" lvl="0" indent="-342900">
                        <a:lnSpc>
                          <a:spcPct val="115000"/>
                        </a:lnSpc>
                        <a:spcAft>
                          <a:spcPts val="0"/>
                        </a:spcAft>
                        <a:buFont typeface="Wingdings"/>
                        <a:buChar char=""/>
                      </a:pPr>
                      <a:r>
                        <a:rPr lang="fr-FR" sz="800" b="1">
                          <a:effectLst/>
                          <a:latin typeface="Century Gothic"/>
                          <a:ea typeface="Calibri"/>
                          <a:cs typeface="Tahoma"/>
                        </a:rPr>
                        <a:t>Recettes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Report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108 184,03 €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013</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70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Produits de services, du domaine et ventes diverses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400,00 €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73</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Impôts et taxes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133 159,79 €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74</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Dotations et participations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49 356,18 €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75</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Autres produits de gestion courante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3 900,00 €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76</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Produits financiers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77</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Produits exceptionnels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TOTAL</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295 000,00 €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43799">
                <a:tc>
                  <a:txBody>
                    <a:bodyPr/>
                    <a:lstStyle/>
                    <a:p>
                      <a:pPr marL="342900" lvl="0" indent="-342900">
                        <a:lnSpc>
                          <a:spcPct val="115000"/>
                        </a:lnSpc>
                        <a:spcAft>
                          <a:spcPts val="0"/>
                        </a:spcAft>
                        <a:buFont typeface="Wingdings"/>
                        <a:buChar char=""/>
                      </a:pPr>
                      <a:r>
                        <a:rPr lang="fr-FR" sz="800" b="1">
                          <a:effectLst/>
                          <a:latin typeface="Century Gothic"/>
                          <a:ea typeface="Calibri"/>
                          <a:cs typeface="Tahoma"/>
                        </a:rPr>
                        <a:t>Dépenses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011</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110 300,00 €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012</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59 750,00 €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022</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21 000,00 €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65</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Autres charges de gestion courantes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101 750,00 €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66</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Charges financières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2 200,00 €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67</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Charges exceptionnelles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43799">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TOTAL</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dirty="0">
                          <a:effectLst/>
                          <a:latin typeface="Century Gothic"/>
                          <a:ea typeface="Calibri"/>
                          <a:cs typeface="Tahoma"/>
                        </a:rPr>
                        <a:t>295 000,00 €</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4" name="Rectangle 1"/>
          <p:cNvSpPr>
            <a:spLocks noChangeArrowheads="1"/>
          </p:cNvSpPr>
          <p:nvPr/>
        </p:nvSpPr>
        <p:spPr bwMode="auto">
          <a:xfrm>
            <a:off x="685800" y="38893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4"/>
          <p:cNvSpPr/>
          <p:nvPr/>
        </p:nvSpPr>
        <p:spPr>
          <a:xfrm>
            <a:off x="260648" y="7884368"/>
            <a:ext cx="5904656" cy="369332"/>
          </a:xfrm>
          <a:prstGeom prst="rect">
            <a:avLst/>
          </a:prstGeom>
        </p:spPr>
        <p:txBody>
          <a:bodyPr wrap="square">
            <a:spAutoFit/>
          </a:bodyPr>
          <a:lstStyle/>
          <a:p>
            <a:pPr lvl="0"/>
            <a:r>
              <a:rPr lang="fr-FR" sz="900" u="sng" dirty="0"/>
              <a:t>Les recettes et dépenses de FONCTIONNNEMENT s’équilibrent à 295 000,00 €</a:t>
            </a:r>
            <a:endParaRPr lang="fr-FR" sz="900" dirty="0"/>
          </a:p>
          <a:p>
            <a:r>
              <a:rPr lang="fr-FR" sz="900" dirty="0"/>
              <a:t> </a:t>
            </a:r>
          </a:p>
        </p:txBody>
      </p:sp>
    </p:spTree>
    <p:extLst>
      <p:ext uri="{BB962C8B-B14F-4D97-AF65-F5344CB8AC3E}">
        <p14:creationId xmlns:p14="http://schemas.microsoft.com/office/powerpoint/2010/main" val="289991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5FC1FABE-DE16-4DC5-9B05-F5DA53123318}" type="slidenum">
              <a:rPr lang="fr-FR" smtClean="0"/>
              <a:t>17</a:t>
            </a:fld>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2063567706"/>
              </p:ext>
            </p:extLst>
          </p:nvPr>
        </p:nvGraphicFramePr>
        <p:xfrm>
          <a:off x="188640" y="251520"/>
          <a:ext cx="6336703" cy="1822704"/>
        </p:xfrm>
        <a:graphic>
          <a:graphicData uri="http://schemas.openxmlformats.org/drawingml/2006/table">
            <a:tbl>
              <a:tblPr firstRow="1" firstCol="1" bandRow="1"/>
              <a:tblGrid>
                <a:gridCol w="1417213">
                  <a:extLst>
                    <a:ext uri="{9D8B030D-6E8A-4147-A177-3AD203B41FA5}">
                      <a16:colId xmlns:a16="http://schemas.microsoft.com/office/drawing/2014/main" xmlns="" val="20000"/>
                    </a:ext>
                  </a:extLst>
                </a:gridCol>
                <a:gridCol w="903724">
                  <a:extLst>
                    <a:ext uri="{9D8B030D-6E8A-4147-A177-3AD203B41FA5}">
                      <a16:colId xmlns:a16="http://schemas.microsoft.com/office/drawing/2014/main" xmlns="" val="20001"/>
                    </a:ext>
                  </a:extLst>
                </a:gridCol>
                <a:gridCol w="3009346">
                  <a:extLst>
                    <a:ext uri="{9D8B030D-6E8A-4147-A177-3AD203B41FA5}">
                      <a16:colId xmlns:a16="http://schemas.microsoft.com/office/drawing/2014/main" xmlns="" val="20002"/>
                    </a:ext>
                  </a:extLst>
                </a:gridCol>
                <a:gridCol w="1006420">
                  <a:extLst>
                    <a:ext uri="{9D8B030D-6E8A-4147-A177-3AD203B41FA5}">
                      <a16:colId xmlns:a16="http://schemas.microsoft.com/office/drawing/2014/main" xmlns="" val="20003"/>
                    </a:ext>
                  </a:extLst>
                </a:gridCol>
              </a:tblGrid>
              <a:tr h="0">
                <a:tc>
                  <a:txBody>
                    <a:bodyPr/>
                    <a:lstStyle/>
                    <a:p>
                      <a:pPr>
                        <a:lnSpc>
                          <a:spcPct val="115000"/>
                        </a:lnSpc>
                        <a:spcAft>
                          <a:spcPts val="0"/>
                        </a:spcAft>
                      </a:pPr>
                      <a:r>
                        <a:rPr lang="fr-FR" sz="800" b="1">
                          <a:effectLst/>
                          <a:latin typeface="Century Gothic"/>
                          <a:ea typeface="Calibri"/>
                          <a:cs typeface="Tahoma"/>
                        </a:rPr>
                        <a:t>INVESTISSEMENT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342900" lvl="0" indent="-342900">
                        <a:lnSpc>
                          <a:spcPct val="115000"/>
                        </a:lnSpc>
                        <a:spcAft>
                          <a:spcPts val="0"/>
                        </a:spcAft>
                        <a:buFont typeface="Wingdings"/>
                        <a:buChar char=""/>
                      </a:pPr>
                      <a:r>
                        <a:rPr lang="fr-FR" sz="800" b="1">
                          <a:effectLst/>
                          <a:latin typeface="Century Gothic"/>
                          <a:ea typeface="Calibri"/>
                          <a:cs typeface="Tahoma"/>
                        </a:rPr>
                        <a:t>Recettes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Report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35 094,52 €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10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Dotations, fonds divers et réserves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26 000,00 €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13</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Subventions d’investissement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24 161,00 €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16</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Emprunt et dettes assimilées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390,00 €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20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Immobilisations incorporelles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TOTAL</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85 645,00 €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marL="342900" lvl="0" indent="-342900">
                        <a:lnSpc>
                          <a:spcPct val="115000"/>
                        </a:lnSpc>
                        <a:spcAft>
                          <a:spcPts val="0"/>
                        </a:spcAft>
                        <a:buFont typeface="Wingdings"/>
                        <a:buChar char=""/>
                      </a:pPr>
                      <a:r>
                        <a:rPr lang="fr-FR" sz="800" b="1">
                          <a:effectLst/>
                          <a:latin typeface="Century Gothic"/>
                          <a:ea typeface="Calibri"/>
                          <a:cs typeface="Tahoma"/>
                        </a:rPr>
                        <a:t>Dépenses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13</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Subventions d’investissement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16</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Emprunts et dettes assimilées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11 370,00 €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20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Immobilisations incorporelles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10 000,00 €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21</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Immobilisations corporelles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64 275,00 €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TOTAL</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dirty="0">
                          <a:effectLst/>
                          <a:latin typeface="Century Gothic"/>
                          <a:ea typeface="Calibri"/>
                          <a:cs typeface="Tahoma"/>
                        </a:rPr>
                        <a:t>85 645,00 €</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3" name="Rectangle 2"/>
          <p:cNvSpPr/>
          <p:nvPr/>
        </p:nvSpPr>
        <p:spPr>
          <a:xfrm>
            <a:off x="188640" y="2195736"/>
            <a:ext cx="6408712" cy="1338828"/>
          </a:xfrm>
          <a:prstGeom prst="rect">
            <a:avLst/>
          </a:prstGeom>
        </p:spPr>
        <p:txBody>
          <a:bodyPr wrap="square">
            <a:spAutoFit/>
          </a:bodyPr>
          <a:lstStyle/>
          <a:p>
            <a:pPr lvl="0"/>
            <a:r>
              <a:rPr lang="fr-FR" sz="900" u="sng" dirty="0"/>
              <a:t>Les recettes et dépenses d’INVESTISSEMENT s’équilibrent à 85 645,00 €</a:t>
            </a:r>
            <a:endParaRPr lang="fr-FR" sz="900" dirty="0"/>
          </a:p>
          <a:p>
            <a:r>
              <a:rPr lang="fr-FR" sz="900" dirty="0"/>
              <a:t> </a:t>
            </a:r>
          </a:p>
          <a:p>
            <a:r>
              <a:rPr lang="fr-FR" sz="900" b="1" dirty="0"/>
              <a:t>Le Conseil Municipal, après en avoir délibéré, décide, à l’unanimité, d’approuver la présentation du Budget Commune pour l’année 2023.</a:t>
            </a:r>
            <a:endParaRPr lang="fr-FR" sz="900" dirty="0"/>
          </a:p>
          <a:p>
            <a:r>
              <a:rPr lang="fr-FR" sz="900" dirty="0"/>
              <a:t> </a:t>
            </a:r>
          </a:p>
          <a:p>
            <a:r>
              <a:rPr lang="fr-FR" sz="900" b="1" u="sng" dirty="0"/>
              <a:t>9 – Délibération portant sur le vote du Budget de la Convention de Gestion de l’eau et de l’assainissement – 2023.</a:t>
            </a:r>
            <a:endParaRPr lang="fr-FR" sz="900" dirty="0"/>
          </a:p>
          <a:p>
            <a:r>
              <a:rPr lang="fr-FR" sz="900" dirty="0"/>
              <a:t> </a:t>
            </a:r>
          </a:p>
          <a:p>
            <a:r>
              <a:rPr lang="fr-FR" sz="900" dirty="0"/>
              <a:t>Mme Léa CHELABI présente au Conseil Municipal le Budget 2023 pour ladite Convention de Gestion, en faisant une lecture commentée chapitre par chapitre.</a:t>
            </a:r>
          </a:p>
        </p:txBody>
      </p:sp>
      <p:graphicFrame>
        <p:nvGraphicFramePr>
          <p:cNvPr id="4" name="Tableau 3"/>
          <p:cNvGraphicFramePr>
            <a:graphicFrameLocks noGrp="1"/>
          </p:cNvGraphicFramePr>
          <p:nvPr>
            <p:extLst>
              <p:ext uri="{D42A27DB-BD31-4B8C-83A1-F6EECF244321}">
                <p14:modId xmlns:p14="http://schemas.microsoft.com/office/powerpoint/2010/main" val="3550145799"/>
              </p:ext>
            </p:extLst>
          </p:nvPr>
        </p:nvGraphicFramePr>
        <p:xfrm>
          <a:off x="188640" y="3779912"/>
          <a:ext cx="6336702" cy="1542288"/>
        </p:xfrm>
        <a:graphic>
          <a:graphicData uri="http://schemas.openxmlformats.org/drawingml/2006/table">
            <a:tbl>
              <a:tblPr firstRow="1" firstCol="1" bandRow="1"/>
              <a:tblGrid>
                <a:gridCol w="1243583">
                  <a:extLst>
                    <a:ext uri="{9D8B030D-6E8A-4147-A177-3AD203B41FA5}">
                      <a16:colId xmlns:a16="http://schemas.microsoft.com/office/drawing/2014/main" xmlns="" val="20000"/>
                    </a:ext>
                  </a:extLst>
                </a:gridCol>
                <a:gridCol w="935620">
                  <a:extLst>
                    <a:ext uri="{9D8B030D-6E8A-4147-A177-3AD203B41FA5}">
                      <a16:colId xmlns:a16="http://schemas.microsoft.com/office/drawing/2014/main" xmlns="" val="20001"/>
                    </a:ext>
                  </a:extLst>
                </a:gridCol>
                <a:gridCol w="3115558">
                  <a:extLst>
                    <a:ext uri="{9D8B030D-6E8A-4147-A177-3AD203B41FA5}">
                      <a16:colId xmlns:a16="http://schemas.microsoft.com/office/drawing/2014/main" xmlns="" val="20002"/>
                    </a:ext>
                  </a:extLst>
                </a:gridCol>
                <a:gridCol w="1041941">
                  <a:extLst>
                    <a:ext uri="{9D8B030D-6E8A-4147-A177-3AD203B41FA5}">
                      <a16:colId xmlns:a16="http://schemas.microsoft.com/office/drawing/2014/main" xmlns="" val="20003"/>
                    </a:ext>
                  </a:extLst>
                </a:gridCol>
              </a:tblGrid>
              <a:tr h="0">
                <a:tc>
                  <a:txBody>
                    <a:bodyPr/>
                    <a:lstStyle/>
                    <a:p>
                      <a:pPr>
                        <a:lnSpc>
                          <a:spcPct val="115000"/>
                        </a:lnSpc>
                        <a:spcAft>
                          <a:spcPts val="0"/>
                        </a:spcAft>
                      </a:pPr>
                      <a:r>
                        <a:rPr lang="fr-FR" sz="800" b="1">
                          <a:effectLst/>
                          <a:latin typeface="Century Gothic"/>
                          <a:ea typeface="Calibri"/>
                          <a:cs typeface="Tahoma"/>
                        </a:rPr>
                        <a:t>FONCTIONNEMENT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342900" lvl="0" indent="-342900">
                        <a:lnSpc>
                          <a:spcPct val="115000"/>
                        </a:lnSpc>
                        <a:spcAft>
                          <a:spcPts val="0"/>
                        </a:spcAft>
                        <a:buFont typeface="Wingdings"/>
                        <a:buChar char=""/>
                      </a:pPr>
                      <a:r>
                        <a:rPr lang="fr-FR" sz="800" b="1">
                          <a:effectLst/>
                          <a:latin typeface="Century Gothic"/>
                          <a:ea typeface="Calibri"/>
                          <a:cs typeface="Tahoma"/>
                        </a:rPr>
                        <a:t>Recettes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70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Produits des services, du domaine et ventes diverses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37 582,00 €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15000"/>
                        </a:lnSpc>
                        <a:spcAft>
                          <a:spcPts val="0"/>
                        </a:spcAft>
                      </a:pPr>
                      <a:r>
                        <a:rPr lang="fr-FR" sz="800" b="1">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TOTAL</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37 582,00 €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L="342900" lvl="0" indent="-342900">
                        <a:lnSpc>
                          <a:spcPct val="115000"/>
                        </a:lnSpc>
                        <a:spcAft>
                          <a:spcPts val="0"/>
                        </a:spcAft>
                        <a:buFont typeface="Wingdings"/>
                        <a:buChar char=""/>
                      </a:pPr>
                      <a:r>
                        <a:rPr lang="fr-FR" sz="800" b="1">
                          <a:effectLst/>
                          <a:latin typeface="Century Gothic"/>
                          <a:ea typeface="Calibri"/>
                          <a:cs typeface="Tahoma"/>
                        </a:rPr>
                        <a:t>Dépenses</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Report du déficit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32 042,00 €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011</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4 339,44 €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012</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1 200,00 €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65</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Chap 67</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0,00 €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nSpc>
                          <a:spcPct val="115000"/>
                        </a:lnSpc>
                        <a:spcAft>
                          <a:spcPts val="0"/>
                        </a:spcAft>
                      </a:pPr>
                      <a:r>
                        <a:rPr lang="fr-FR" sz="800" b="1">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effectLst/>
                          <a:latin typeface="Century Gothic"/>
                          <a:ea typeface="Calibri"/>
                          <a:cs typeface="Tahoma"/>
                        </a:rPr>
                        <a:t>TOTAL</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Century Gothic"/>
                          <a:ea typeface="Calibri"/>
                          <a:cs typeface="Tahoma"/>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dirty="0">
                          <a:effectLst/>
                          <a:latin typeface="Century Gothic"/>
                          <a:ea typeface="Calibri"/>
                          <a:cs typeface="Tahoma"/>
                        </a:rPr>
                        <a:t>37 582,00 €</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5" name="Rectangle 4"/>
          <p:cNvSpPr/>
          <p:nvPr/>
        </p:nvSpPr>
        <p:spPr>
          <a:xfrm>
            <a:off x="188640" y="5436096"/>
            <a:ext cx="6408712" cy="2446824"/>
          </a:xfrm>
          <a:prstGeom prst="rect">
            <a:avLst/>
          </a:prstGeom>
        </p:spPr>
        <p:txBody>
          <a:bodyPr wrap="square">
            <a:spAutoFit/>
          </a:bodyPr>
          <a:lstStyle/>
          <a:p>
            <a:r>
              <a:rPr lang="fr-FR" sz="900" dirty="0"/>
              <a:t>PAS DE SECTION INVESTISSEMENT</a:t>
            </a:r>
          </a:p>
          <a:p>
            <a:r>
              <a:rPr lang="fr-FR" sz="900" dirty="0"/>
              <a:t> </a:t>
            </a:r>
          </a:p>
          <a:p>
            <a:pPr lvl="0"/>
            <a:r>
              <a:rPr lang="fr-FR" sz="900" u="sng" dirty="0"/>
              <a:t>Les recettes et dépenses de FONCTIONNEMENT s’équilibrent à 37 582,00 €.</a:t>
            </a:r>
            <a:endParaRPr lang="fr-FR" sz="900" dirty="0"/>
          </a:p>
          <a:p>
            <a:r>
              <a:rPr lang="fr-FR" sz="900" dirty="0"/>
              <a:t> </a:t>
            </a:r>
          </a:p>
          <a:p>
            <a:r>
              <a:rPr lang="fr-FR" sz="900" dirty="0"/>
              <a:t>Après présentation, Mme le Maire soumet ce budget au vote.</a:t>
            </a:r>
          </a:p>
          <a:p>
            <a:r>
              <a:rPr lang="fr-FR" sz="900" dirty="0"/>
              <a:t> </a:t>
            </a:r>
          </a:p>
          <a:p>
            <a:r>
              <a:rPr lang="fr-FR" sz="900" b="1" dirty="0"/>
              <a:t>Le Conseil Municipal, après en avoir délibéré, décide, à l’unanimité d’approuver la présentation du Budget de la Convention de Gestion de l’eau et de l’assainissement pour l’année 2023.</a:t>
            </a:r>
            <a:endParaRPr lang="fr-FR" sz="900" dirty="0"/>
          </a:p>
          <a:p>
            <a:r>
              <a:rPr lang="fr-FR" sz="900" dirty="0"/>
              <a:t> </a:t>
            </a:r>
          </a:p>
          <a:p>
            <a:r>
              <a:rPr lang="fr-FR" sz="900" dirty="0"/>
              <a:t>Fin de séance à 19h30.</a:t>
            </a:r>
          </a:p>
          <a:p>
            <a:r>
              <a:rPr lang="fr-FR" sz="900" dirty="0"/>
              <a:t> </a:t>
            </a:r>
          </a:p>
          <a:p>
            <a:r>
              <a:rPr lang="fr-FR" sz="900" dirty="0"/>
              <a:t>Fait à </a:t>
            </a:r>
            <a:r>
              <a:rPr lang="fr-FR" sz="900" dirty="0" err="1"/>
              <a:t>Salazac</a:t>
            </a:r>
            <a:r>
              <a:rPr lang="fr-FR" sz="900" dirty="0"/>
              <a:t>, le 30 mars 2023</a:t>
            </a:r>
          </a:p>
          <a:p>
            <a:r>
              <a:rPr lang="fr-FR" sz="900" dirty="0"/>
              <a:t> </a:t>
            </a:r>
          </a:p>
          <a:p>
            <a:r>
              <a:rPr lang="fr-FR" sz="900" dirty="0"/>
              <a:t>Le Maire,							                                                                                                                   Le secrétaire de séance,</a:t>
            </a:r>
          </a:p>
          <a:p>
            <a:r>
              <a:rPr lang="fr-FR" sz="900" dirty="0"/>
              <a:t>Sophie GUIGUE.							                                                                                                                         François VIALLET.</a:t>
            </a:r>
          </a:p>
        </p:txBody>
      </p:sp>
    </p:spTree>
    <p:extLst>
      <p:ext uri="{BB962C8B-B14F-4D97-AF65-F5344CB8AC3E}">
        <p14:creationId xmlns:p14="http://schemas.microsoft.com/office/powerpoint/2010/main" val="333110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C1FABE-DE16-4DC5-9B05-F5DA53123318}" type="slidenum">
              <a:rPr lang="fr-FR" smtClean="0"/>
              <a:t>18</a:t>
            </a:fld>
            <a:endParaRPr lang="fr-F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784" y="362377"/>
            <a:ext cx="5096830" cy="12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674" y="1115616"/>
            <a:ext cx="6696694" cy="7725192"/>
          </a:xfrm>
          <a:prstGeom prst="rect">
            <a:avLst/>
          </a:prstGeom>
        </p:spPr>
        <p:txBody>
          <a:bodyPr wrap="square">
            <a:spAutoFit/>
          </a:bodyPr>
          <a:lstStyle/>
          <a:p>
            <a:r>
              <a:rPr lang="fr-FR" sz="800" dirty="0"/>
              <a:t>L’an deux mille vingt-trois, le 18 avril, à 18h35, les membres du Conseil Municipal se sont réunis dans la salle du Conseil sous la présidence de </a:t>
            </a:r>
            <a:r>
              <a:rPr lang="fr-FR" sz="800" b="1" dirty="0"/>
              <a:t>Madame le Maire, Sophie GUIGUE.</a:t>
            </a:r>
            <a:endParaRPr lang="fr-FR" sz="800" dirty="0"/>
          </a:p>
          <a:p>
            <a:r>
              <a:rPr lang="fr-FR" sz="800" dirty="0"/>
              <a:t> </a:t>
            </a:r>
          </a:p>
          <a:p>
            <a:r>
              <a:rPr lang="fr-FR" sz="800" u="sng" dirty="0"/>
              <a:t>Etaient présents</a:t>
            </a:r>
            <a:r>
              <a:rPr lang="fr-FR" sz="800" dirty="0"/>
              <a:t> : </a:t>
            </a:r>
          </a:p>
          <a:p>
            <a:r>
              <a:rPr lang="fr-FR" sz="800" b="1" dirty="0"/>
              <a:t>Adjoints</a:t>
            </a:r>
            <a:r>
              <a:rPr lang="fr-FR" sz="800" dirty="0"/>
              <a:t> : M. François VIALLET,</a:t>
            </a:r>
          </a:p>
          <a:p>
            <a:r>
              <a:rPr lang="fr-FR" sz="800" b="1" dirty="0"/>
              <a:t>Conseillers Municipaux</a:t>
            </a:r>
            <a:r>
              <a:rPr lang="fr-FR" sz="800" dirty="0"/>
              <a:t> : Mme Maud BRUNONI, M. Patrick TONARELLI, Mme Hélène CHENIVESSE, Mme Léa CHELABI,</a:t>
            </a:r>
          </a:p>
          <a:p>
            <a:r>
              <a:rPr lang="fr-FR" sz="800" u="sng" dirty="0"/>
              <a:t>Procurations</a:t>
            </a:r>
            <a:r>
              <a:rPr lang="fr-FR" sz="800" dirty="0"/>
              <a:t> : M. Louis BORRELLY,</a:t>
            </a:r>
          </a:p>
          <a:p>
            <a:r>
              <a:rPr lang="fr-FR" sz="800" u="sng" dirty="0"/>
              <a:t>Absents</a:t>
            </a:r>
            <a:r>
              <a:rPr lang="fr-FR" sz="800" dirty="0"/>
              <a:t> : M. Laurent MONIER.</a:t>
            </a:r>
          </a:p>
          <a:p>
            <a:r>
              <a:rPr lang="fr-FR" sz="800" b="1" dirty="0"/>
              <a:t> </a:t>
            </a:r>
            <a:endParaRPr lang="fr-FR" sz="800" dirty="0"/>
          </a:p>
          <a:p>
            <a:r>
              <a:rPr lang="fr-FR" sz="800" b="1" u="sng" dirty="0"/>
              <a:t>ORDRE DU JOUR</a:t>
            </a:r>
            <a:endParaRPr lang="fr-FR" sz="800" dirty="0"/>
          </a:p>
          <a:p>
            <a:endParaRPr lang="fr-FR" sz="800" dirty="0"/>
          </a:p>
          <a:p>
            <a:r>
              <a:rPr lang="fr-FR" sz="800" dirty="0"/>
              <a:t>1 – Approbation du procès-verbal du Conseil Municipal du 28 mars 2023.</a:t>
            </a:r>
          </a:p>
          <a:p>
            <a:r>
              <a:rPr lang="fr-FR" sz="800" dirty="0"/>
              <a:t>2 – Délibération portant sur la conservation des archives communales, </a:t>
            </a:r>
          </a:p>
          <a:p>
            <a:r>
              <a:rPr lang="fr-FR" sz="800" dirty="0"/>
              <a:t>3 – Délibération portant sur modifications du règlement intérieur de la salle polyvalente,</a:t>
            </a:r>
          </a:p>
          <a:p>
            <a:r>
              <a:rPr lang="fr-FR" sz="800" dirty="0"/>
              <a:t>4 – Délibération portant sur le prolongement de l’extinction de l’éclairage public,</a:t>
            </a:r>
          </a:p>
          <a:p>
            <a:r>
              <a:rPr lang="fr-FR" sz="800" dirty="0"/>
              <a:t>5 – Délibération portant sur le passage à la M 57,</a:t>
            </a:r>
          </a:p>
          <a:p>
            <a:r>
              <a:rPr lang="fr-FR" sz="800" dirty="0"/>
              <a:t>6 – Délibération portant sur une demande de subvention au titre du Fonds Vert concernant les hydrants,</a:t>
            </a:r>
          </a:p>
          <a:p>
            <a:r>
              <a:rPr lang="fr-FR" sz="800" dirty="0"/>
              <a:t>7 – Délibération portant sur le déplacement d’une ligne électrique dédiée à l’éclairage public,</a:t>
            </a:r>
          </a:p>
          <a:p>
            <a:r>
              <a:rPr lang="fr-FR" sz="800" dirty="0"/>
              <a:t>8 – Point urbanisme.</a:t>
            </a:r>
          </a:p>
          <a:p>
            <a:endParaRPr lang="fr-FR" sz="800" i="1" dirty="0"/>
          </a:p>
          <a:p>
            <a:r>
              <a:rPr lang="fr-FR" sz="800" i="1" dirty="0"/>
              <a:t>Secrétaire de séance élu à l’unanimité : Maud BRUNONI</a:t>
            </a:r>
            <a:endParaRPr lang="fr-FR" sz="800" dirty="0"/>
          </a:p>
          <a:p>
            <a:r>
              <a:rPr lang="fr-FR" sz="800" b="1" dirty="0"/>
              <a:t> </a:t>
            </a:r>
            <a:endParaRPr lang="fr-FR" sz="800" dirty="0"/>
          </a:p>
          <a:p>
            <a:r>
              <a:rPr lang="fr-FR" sz="800" b="1" u="sng" dirty="0"/>
              <a:t>1 – Approbation du procès-verbal du CM du 28 mars 2023.</a:t>
            </a:r>
            <a:endParaRPr lang="fr-FR" sz="800" dirty="0"/>
          </a:p>
          <a:p>
            <a:endParaRPr lang="fr-FR" sz="800" b="1" dirty="0"/>
          </a:p>
          <a:p>
            <a:r>
              <a:rPr lang="fr-FR" sz="800" b="1" dirty="0"/>
              <a:t>Le Conseil Municipal, après en avoir délibéré, décide à l’unanimité, d’approuver le procès-verbal du Conseil Municipal du 28 mars 2023.</a:t>
            </a:r>
            <a:endParaRPr lang="fr-FR" sz="800" dirty="0"/>
          </a:p>
          <a:p>
            <a:r>
              <a:rPr lang="fr-FR" sz="800" b="1" dirty="0"/>
              <a:t> </a:t>
            </a:r>
            <a:endParaRPr lang="fr-FR" sz="800" dirty="0"/>
          </a:p>
          <a:p>
            <a:r>
              <a:rPr lang="fr-FR" sz="800" b="1" u="sng" dirty="0"/>
              <a:t>2 – Délibération portant sur la conservation des archives communales.</a:t>
            </a:r>
            <a:r>
              <a:rPr lang="fr-FR" sz="800" dirty="0"/>
              <a:t> </a:t>
            </a:r>
          </a:p>
          <a:p>
            <a:endParaRPr lang="fr-FR" sz="800" dirty="0"/>
          </a:p>
          <a:p>
            <a:r>
              <a:rPr lang="fr-FR" sz="800" dirty="0"/>
              <a:t>Mme le Maire expose que le lundi 24 avril 2023, le matin, le service des archives de Nîmes vient à la mairie afin de vérifier la bonne conservation de nos archives et emprunts des archives anciennes pour numérisation. Ces archives nous seront rendues par la suite.</a:t>
            </a:r>
          </a:p>
          <a:p>
            <a:r>
              <a:rPr lang="fr-FR" sz="800" dirty="0"/>
              <a:t>Les deux agents de la commune ont donc procédé au rangement des archives et vérifier la protection incendie et le risque inondation.</a:t>
            </a:r>
          </a:p>
          <a:p>
            <a:r>
              <a:rPr lang="fr-FR" sz="800" dirty="0"/>
              <a:t>Comme les archivistes vont emprunter nos documents communaux ; il est important de délibérer pour que les archives « anciennes » restent ou reviennent à la commune.</a:t>
            </a:r>
          </a:p>
          <a:p>
            <a:r>
              <a:rPr lang="fr-FR" sz="800" dirty="0"/>
              <a:t>Nous pouvons conserver, suite à la délibération :</a:t>
            </a:r>
          </a:p>
          <a:p>
            <a:pPr lvl="0"/>
            <a:r>
              <a:rPr lang="fr-FR" sz="800" dirty="0"/>
              <a:t>Les registres de l’état-civil de plus de 120 ans,</a:t>
            </a:r>
          </a:p>
          <a:p>
            <a:pPr lvl="0"/>
            <a:r>
              <a:rPr lang="fr-FR" sz="800" dirty="0"/>
              <a:t>Les registres des délibérations de plus de 50 ans,</a:t>
            </a:r>
          </a:p>
          <a:p>
            <a:pPr lvl="0"/>
            <a:r>
              <a:rPr lang="fr-FR" sz="800" dirty="0"/>
              <a:t>Et tous les autres documents de plus de cinquante ans n’ayant plus d’utilité administrative et destinés à être conservés à titre définitif</a:t>
            </a:r>
          </a:p>
          <a:p>
            <a:r>
              <a:rPr lang="fr-FR" sz="800" dirty="0"/>
              <a:t>Questions ?</a:t>
            </a:r>
          </a:p>
          <a:p>
            <a:r>
              <a:rPr lang="fr-FR" sz="800" dirty="0"/>
              <a:t>MB : Est-ce que les archives seront consultables par le public ?</a:t>
            </a:r>
          </a:p>
          <a:p>
            <a:r>
              <a:rPr lang="fr-FR" sz="800" dirty="0"/>
              <a:t>SG : Oui. </a:t>
            </a:r>
          </a:p>
          <a:p>
            <a:endParaRPr lang="fr-FR" sz="800" b="1" dirty="0"/>
          </a:p>
          <a:p>
            <a:r>
              <a:rPr lang="fr-FR" sz="800" b="1" dirty="0"/>
              <a:t>Le Conseil Municipal, après en avoir délibéré, décide, à l’unanimité, d’approuver la conservations des archives « anciennes » de la commune dans les locaux de la mairie et, de charger Mme le Maire de rédiger la déclaration destinée à cet effet auprès du représentant de l’Etat dans le département.</a:t>
            </a:r>
            <a:endParaRPr lang="fr-FR" sz="800" dirty="0"/>
          </a:p>
          <a:p>
            <a:r>
              <a:rPr lang="fr-FR" sz="800" dirty="0"/>
              <a:t> </a:t>
            </a:r>
          </a:p>
          <a:p>
            <a:r>
              <a:rPr lang="fr-FR" sz="800" b="1" u="sng" dirty="0"/>
              <a:t>3 – Délibération portant sur modifications du règlement intérieur de la salle polyvalente.</a:t>
            </a:r>
            <a:endParaRPr lang="fr-FR" sz="800" dirty="0"/>
          </a:p>
          <a:p>
            <a:endParaRPr lang="fr-FR" sz="800" dirty="0"/>
          </a:p>
          <a:p>
            <a:r>
              <a:rPr lang="fr-FR" sz="800" dirty="0"/>
              <a:t>Mme le Maire rappelle à l’assemblée que la salle polyvalente peut, dans le cadre de la gestion du domaine communal, être mise à la disposition des différents utilisateurs qui en feraient la demande pour l’exercice d’activités récréatives, éducatives, culturelles, sportives et plus généralement de loisirs ainsi que pour la tenue de réunions et de conférences,</a:t>
            </a:r>
          </a:p>
          <a:p>
            <a:r>
              <a:rPr lang="fr-FR" sz="800" dirty="0"/>
              <a:t>La Redevance Incitative (RI) ayant été mise en place le 1</a:t>
            </a:r>
            <a:r>
              <a:rPr lang="fr-FR" sz="800" baseline="30000" dirty="0"/>
              <a:t>er</a:t>
            </a:r>
            <a:r>
              <a:rPr lang="fr-FR" sz="800" dirty="0"/>
              <a:t> janvier 2023, il est impératif de délibérer par rapport aux ordures ménagères engendrées lors de fêtes, rassemblement et autres et, de ce fait, d’ajouter un paragraphe concernant l’évacuation des ordures ménagères.</a:t>
            </a:r>
          </a:p>
          <a:p>
            <a:r>
              <a:rPr lang="fr-FR" sz="800" dirty="0"/>
              <a:t>Il est proposé que les locataires de la salle communale soit emmènent leurs ordures avec eux ou soit, de leur facturer 5 € le sac (uniquement pour les ordures ménagères).</a:t>
            </a:r>
          </a:p>
          <a:p>
            <a:r>
              <a:rPr lang="fr-FR" sz="800" dirty="0"/>
              <a:t>Mme le Maire expose également que suite à des désagréments lors de location de salle, notamment à titre gracieux ; il serait souhaitable de délibérer sur le ménage et propose que la salle doit être rendue propre que la location soit payante ou à titre gracieux et qu’un état des lieux sera effectué.</a:t>
            </a:r>
          </a:p>
          <a:p>
            <a:r>
              <a:rPr lang="fr-FR" sz="800" dirty="0"/>
              <a:t>De même, Il est proposé de délibérer afin de fixer un tarif pour le ménage de la salle, sachant que la société Espace Propreté Services nous facture 45 €, il est proposé de facturer au locataire, si il le souhaite 60 €.</a:t>
            </a:r>
          </a:p>
          <a:p>
            <a:r>
              <a:rPr lang="fr-FR" sz="800" dirty="0"/>
              <a:t> </a:t>
            </a:r>
          </a:p>
          <a:p>
            <a:r>
              <a:rPr lang="fr-FR" sz="800" b="1" dirty="0"/>
              <a:t>Le Conseil Municipal, après en avoir délibéré, décide à l’unanimité, d’approuver les nouvelles conditions d’utilisation de ladite salle telles qu’elles figurent en annexe. </a:t>
            </a:r>
            <a:endParaRPr lang="fr-FR" sz="800" dirty="0"/>
          </a:p>
        </p:txBody>
      </p:sp>
      <p:pic>
        <p:nvPicPr>
          <p:cNvPr id="6" name="Image 5" descr="C:\Users\Secrétaire\Desktop\Logo.jpg"/>
          <p:cNvPicPr/>
          <p:nvPr/>
        </p:nvPicPr>
        <p:blipFill rotWithShape="1">
          <a:blip r:embed="rId3" cstate="print">
            <a:extLst>
              <a:ext uri="{28A0092B-C50C-407E-A947-70E740481C1C}">
                <a14:useLocalDpi xmlns:a14="http://schemas.microsoft.com/office/drawing/2010/main" val="0"/>
              </a:ext>
            </a:extLst>
          </a:blip>
          <a:srcRect r="79641" b="44036"/>
          <a:stretch/>
        </p:blipFill>
        <p:spPr bwMode="auto">
          <a:xfrm>
            <a:off x="290643" y="120623"/>
            <a:ext cx="925178" cy="8509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217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C1FABE-DE16-4DC5-9B05-F5DA53123318}" type="slidenum">
              <a:rPr lang="fr-FR" smtClean="0"/>
              <a:t>19</a:t>
            </a:fld>
            <a:endParaRPr lang="fr-FR" dirty="0"/>
          </a:p>
        </p:txBody>
      </p:sp>
      <p:sp>
        <p:nvSpPr>
          <p:cNvPr id="3" name="Rectangle 2"/>
          <p:cNvSpPr/>
          <p:nvPr/>
        </p:nvSpPr>
        <p:spPr>
          <a:xfrm>
            <a:off x="44624" y="179512"/>
            <a:ext cx="6624735" cy="8833187"/>
          </a:xfrm>
          <a:prstGeom prst="rect">
            <a:avLst/>
          </a:prstGeom>
        </p:spPr>
        <p:txBody>
          <a:bodyPr wrap="square">
            <a:spAutoFit/>
          </a:bodyPr>
          <a:lstStyle/>
          <a:p>
            <a:r>
              <a:rPr lang="fr-FR" sz="800" b="1" u="sng" dirty="0"/>
              <a:t>4 – Délibération portant sur le prolongement de l’extinction de l’éclairage public.</a:t>
            </a:r>
            <a:endParaRPr lang="fr-FR" sz="800" dirty="0"/>
          </a:p>
          <a:p>
            <a:r>
              <a:rPr lang="fr-FR" sz="800" dirty="0"/>
              <a:t> </a:t>
            </a:r>
          </a:p>
          <a:p>
            <a:r>
              <a:rPr lang="fr-FR" sz="800" dirty="0"/>
              <a:t>Mme le Maire rappelle que depuis le 1</a:t>
            </a:r>
            <a:r>
              <a:rPr lang="fr-FR" sz="800" baseline="30000" dirty="0"/>
              <a:t>er</a:t>
            </a:r>
            <a:r>
              <a:rPr lang="fr-FR" sz="800" dirty="0"/>
              <a:t> juillet 2023, l’éclairage public est éteint de 1h à 5h du matin sur le poste du village. Exception faite de </a:t>
            </a:r>
            <a:r>
              <a:rPr lang="fr-FR" sz="800" dirty="0" err="1"/>
              <a:t>Vazeilles</a:t>
            </a:r>
            <a:r>
              <a:rPr lang="fr-FR" sz="800" dirty="0"/>
              <a:t>, la Croix Nord et </a:t>
            </a:r>
            <a:r>
              <a:rPr lang="fr-FR" sz="800" dirty="0" err="1"/>
              <a:t>Cabaresse</a:t>
            </a:r>
            <a:r>
              <a:rPr lang="fr-FR" sz="800" dirty="0"/>
              <a:t>.</a:t>
            </a:r>
          </a:p>
          <a:p>
            <a:r>
              <a:rPr lang="fr-FR" sz="800" dirty="0"/>
              <a:t>Le maire propose de prolonger cette extinction à l’année 2023.</a:t>
            </a:r>
          </a:p>
          <a:p>
            <a:r>
              <a:rPr lang="fr-FR" sz="800" dirty="0"/>
              <a:t> </a:t>
            </a:r>
          </a:p>
          <a:p>
            <a:r>
              <a:rPr lang="fr-FR" sz="800" dirty="0"/>
              <a:t>Pourquoi de pas augmenter d’une heure l’extinction ?</a:t>
            </a:r>
          </a:p>
          <a:p>
            <a:r>
              <a:rPr lang="fr-FR" sz="800" dirty="0"/>
              <a:t>SG : pourquoi pas, mais cela a un coût pour la commune, qui est d’environ 300 €.</a:t>
            </a:r>
          </a:p>
          <a:p>
            <a:r>
              <a:rPr lang="fr-FR" sz="800" dirty="0"/>
              <a:t>PT : on peut le faire nous même et donc cela n’a aucun coût.</a:t>
            </a:r>
          </a:p>
          <a:p>
            <a:r>
              <a:rPr lang="fr-FR" sz="800" dirty="0"/>
              <a:t>FV : attention, car si on modifie les horaires, il va falloir changer de panneau et cela a un coût également.</a:t>
            </a:r>
          </a:p>
          <a:p>
            <a:r>
              <a:rPr lang="fr-FR" sz="800" dirty="0"/>
              <a:t>SG : je propose que lors d’un prochain conseil nous délibérions sur le changement d’horaires de l’extinction.</a:t>
            </a:r>
          </a:p>
          <a:p>
            <a:r>
              <a:rPr lang="fr-FR" sz="800" dirty="0"/>
              <a:t> </a:t>
            </a:r>
          </a:p>
          <a:p>
            <a:r>
              <a:rPr lang="fr-FR" sz="800" b="1" dirty="0"/>
              <a:t>Le Conseil Municipal, après en avoir délibéré, décide, à l’unanimité, d’approuver le prolongement de l’extinction de l’éclairage public pour le poste du village de ce, du 1</a:t>
            </a:r>
            <a:r>
              <a:rPr lang="fr-FR" sz="800" b="1" baseline="30000" dirty="0"/>
              <a:t>er</a:t>
            </a:r>
            <a:r>
              <a:rPr lang="fr-FR" sz="800" b="1" dirty="0"/>
              <a:t> janvier 2023 au 31 décembre 2023.</a:t>
            </a:r>
            <a:endParaRPr lang="fr-FR" sz="800" dirty="0"/>
          </a:p>
          <a:p>
            <a:r>
              <a:rPr lang="fr-FR" sz="800" dirty="0"/>
              <a:t> </a:t>
            </a:r>
          </a:p>
          <a:p>
            <a:r>
              <a:rPr lang="fr-FR" sz="800" b="1" u="sng" dirty="0"/>
              <a:t>5 – Délibération portant sur le passage à la M57.</a:t>
            </a:r>
            <a:endParaRPr lang="fr-FR" sz="800" dirty="0"/>
          </a:p>
          <a:p>
            <a:r>
              <a:rPr lang="fr-FR" sz="800" dirty="0"/>
              <a:t> </a:t>
            </a:r>
          </a:p>
          <a:p>
            <a:r>
              <a:rPr lang="fr-FR" sz="800" dirty="0"/>
              <a:t>La M57 est une « nomenclature » budgétaire et comptable. A partir du 1</a:t>
            </a:r>
            <a:r>
              <a:rPr lang="fr-FR" sz="800" baseline="30000" dirty="0"/>
              <a:t>er</a:t>
            </a:r>
            <a:r>
              <a:rPr lang="fr-FR" sz="800" dirty="0"/>
              <a:t> janvier 2024, elle s’appliquera à toutes les collectivités territoriales.</a:t>
            </a:r>
          </a:p>
          <a:p>
            <a:r>
              <a:rPr lang="fr-FR" sz="800" dirty="0"/>
              <a:t>Les instructions budgétaires sont des documents officiels. Elles rassemblent les normes s’appliquant aux différentes comptabilités publiques. Leur application est obligatoire. L’instruction M57 est mise en place depuis 2014. Elle a été préparée par la DGCL et la DDFIP. La M57 remplacera les autres instructions budgétaires et comptables des collectivités ; la M14 pour notre commune cessera d’être utilisée. Ce référentiel s’appliquera à tous les budgets de la commune, si plusieurs budgets il y a. De manière générale, les instructions budgétaires et comptables permettent de standardiser la comptabilité publique. Elles en améliorent donc la qualité et facilitent le suivi budgétaire ainsi que le contrôle. La M57 a été pensée comme une simplification administrative majeure. Elle a aussi pour but d’unifier les multiples cadres légaux applicables aux collectivités.</a:t>
            </a:r>
          </a:p>
          <a:p>
            <a:r>
              <a:rPr lang="fr-FR" sz="800" dirty="0"/>
              <a:t>C’est l’instruction la plus récente du secteur public local. Instauré au 1</a:t>
            </a:r>
            <a:r>
              <a:rPr lang="fr-FR" sz="800" baseline="30000" dirty="0"/>
              <a:t>er</a:t>
            </a:r>
            <a:r>
              <a:rPr lang="fr-FR" sz="800" dirty="0"/>
              <a:t> janvier 2014, dans le cadre de la création des métropoles, le référentiel M57 présenta la particularité de pouvoir être appliqué par toutes les catégories de collectivités territoriales (régions, départements, établissements publics de coopération intercommunale et commune).</a:t>
            </a:r>
          </a:p>
          <a:p>
            <a:r>
              <a:rPr lang="fr-FR" sz="800" dirty="0"/>
              <a:t>Il reprend les éléments communs aux cadres communal, départemental et régional existants et, lorsque les divergences apparaissent, retient plus spécialement les dispositions applicables aux régions. Le référentiel M57 étend à toutes les collectivités les règles budgétaires offrant une plus grande marge de manœuvre aux gestionnaires.</a:t>
            </a:r>
          </a:p>
          <a:p>
            <a:r>
              <a:rPr lang="fr-FR" sz="800" dirty="0"/>
              <a:t>Ainsi :</a:t>
            </a:r>
          </a:p>
          <a:p>
            <a:pPr lvl="0"/>
            <a:r>
              <a:rPr lang="fr-FR" sz="800" dirty="0"/>
              <a:t>En matière de gestion pluriannuelle des crédits : définition des autorisations de programme et des autorisations d’engagement, adoption d’un règlement budgétaire et financier pour la durée du mandant, votre d’autorisations d’engagement lors de l’adoption du budget, présentation du bilan de la gestion pluriannuelle lors du vote du compte administratif ;</a:t>
            </a:r>
          </a:p>
          <a:p>
            <a:pPr lvl="0"/>
            <a:r>
              <a:rPr lang="fr-FR" sz="800" dirty="0"/>
              <a:t>En matière de fongibilité des crédits : faculté pour l’organe délibérant de déléguer à l’exécutif la possibilité de procéder à des mouvements de crédits entre chapitres (dans la limite de 7,5% des dépenses réelles de chacune des sections et, à l’exclusion des crédits relatifs aux dépenses de personnel) ;</a:t>
            </a:r>
          </a:p>
          <a:p>
            <a:pPr lvl="0"/>
            <a:r>
              <a:rPr lang="fr-FR" sz="800" dirty="0"/>
              <a:t>En matière de gestion des crédits pour dépenses imprévues : vote par l’organe délibérant d’autorisations de programme et d’autorisations d’engagement de dépenses imprévues dans la limite de 2% des dépenses réelles de chacune des sections.</a:t>
            </a:r>
          </a:p>
          <a:p>
            <a:r>
              <a:rPr lang="fr-FR" sz="800" dirty="0"/>
              <a:t>Le périmètre de cette nouvelle norme comptable sera celui des budgets gérés selon la M14 soit pour la ville de </a:t>
            </a:r>
            <a:r>
              <a:rPr lang="fr-FR" sz="800" dirty="0" err="1"/>
              <a:t>Salazac</a:t>
            </a:r>
            <a:r>
              <a:rPr lang="fr-FR" sz="800" dirty="0"/>
              <a:t> sin budget principal.</a:t>
            </a:r>
          </a:p>
          <a:p>
            <a:r>
              <a:rPr lang="fr-FR" sz="800" dirty="0"/>
              <a:t>Une généralisation de la M57 à toutes les catégories de collectivités locales est programmée au 1</a:t>
            </a:r>
            <a:r>
              <a:rPr lang="fr-FR" sz="800" baseline="30000" dirty="0"/>
              <a:t>er</a:t>
            </a:r>
            <a:r>
              <a:rPr lang="fr-FR" sz="800" dirty="0"/>
              <a:t> janvier 2024.</a:t>
            </a:r>
          </a:p>
          <a:p>
            <a:r>
              <a:rPr lang="fr-FR" sz="800" dirty="0"/>
              <a:t>Pour information, cette modification de nomenclature comptable entraîne automatiquement un changement de maquette budgétaire. De ce fait, pour le budget primitif 2024, la colonne BP n-1 ne sera pas renseignée car appartenant à une autre nomenclature comptable.</a:t>
            </a:r>
          </a:p>
          <a:p>
            <a:r>
              <a:rPr lang="fr-FR" sz="800" dirty="0"/>
              <a:t> </a:t>
            </a:r>
          </a:p>
          <a:p>
            <a:r>
              <a:rPr lang="fr-FR" sz="800" dirty="0"/>
              <a:t>Mme le Maire demande au Conseil Municipal d’approuver le passage de la ville de </a:t>
            </a:r>
            <a:r>
              <a:rPr lang="fr-FR" sz="800" dirty="0" err="1"/>
              <a:t>Salazac</a:t>
            </a:r>
            <a:r>
              <a:rPr lang="fr-FR" sz="800" dirty="0"/>
              <a:t> à la nomenclature M57 à compter du budget primitif 2024. </a:t>
            </a:r>
          </a:p>
          <a:p>
            <a:r>
              <a:rPr lang="fr-FR" sz="800" b="1" dirty="0"/>
              <a:t>Le Conseil Municipal, après en avoir délibéré, décide, à l’unanimité, d’autoriser le changement de nomenclatures budgétaire et comptable des budgets de la commune de </a:t>
            </a:r>
            <a:r>
              <a:rPr lang="fr-FR" sz="800" b="1" dirty="0" err="1"/>
              <a:t>Salazac</a:t>
            </a:r>
            <a:r>
              <a:rPr lang="fr-FR" sz="800" b="1" dirty="0"/>
              <a:t> et, d’autoriser Mme le Maire à signer toutes les pièces nécessaires à l’exécution de la présente délibération.</a:t>
            </a:r>
            <a:endParaRPr lang="fr-FR" sz="800" dirty="0"/>
          </a:p>
          <a:p>
            <a:r>
              <a:rPr lang="fr-FR" sz="800" dirty="0"/>
              <a:t> </a:t>
            </a:r>
          </a:p>
          <a:p>
            <a:r>
              <a:rPr lang="fr-FR" sz="800" b="1" u="sng" dirty="0"/>
              <a:t>6 – Délibération portant sur une demande de subvention au titre du Fonds Vert concernant les hydrants.</a:t>
            </a:r>
            <a:endParaRPr lang="fr-FR" sz="800" dirty="0"/>
          </a:p>
          <a:p>
            <a:r>
              <a:rPr lang="fr-FR" sz="800" b="1" dirty="0"/>
              <a:t> </a:t>
            </a:r>
            <a:endParaRPr lang="fr-FR" sz="800" dirty="0"/>
          </a:p>
          <a:p>
            <a:r>
              <a:rPr lang="fr-FR" sz="800" dirty="0"/>
              <a:t>Mme le Maire expose que le Fonds Vert est un dispositif mis en place par l’Etat et gérer par les Préfets. Ce Fonds vert alloue des subventions par thématiques et il faut que la commune demandeuse réponde à des critères spécifiques.</a:t>
            </a:r>
          </a:p>
          <a:p>
            <a:r>
              <a:rPr lang="fr-FR" sz="800" dirty="0"/>
              <a:t>Concernant la commune, la thématique retenue par Mme le Maire est la défense incendie.</a:t>
            </a:r>
          </a:p>
          <a:p>
            <a:r>
              <a:rPr lang="fr-FR" sz="800" dirty="0"/>
              <a:t>Nous sommes fortement impactés par la sécheresse et chaque quartier n’a pas sa défense incendie, notamment à </a:t>
            </a:r>
            <a:r>
              <a:rPr lang="fr-FR" sz="800" dirty="0" err="1"/>
              <a:t>Cabaresse</a:t>
            </a:r>
            <a:r>
              <a:rPr lang="fr-FR" sz="800" dirty="0"/>
              <a:t>. Bien que consciente du danger, la commune n’a pas les fonds pour le faire ; aussi nous souhaitons profiter de cette opportunité. Ce dispositif inédit, le fonds d’accélération de la transition écologique dans les territoires va aider les collectivités à renforcer leurs performances environnementales, adapter leur territoire au changement climatique et améliorer le cadre de vie. La défense incendie étant la compétence de la mairie ; aussi si la commune a la possibilité de bénéficier d’une aide, autant monter le dossier de demande de subvention.</a:t>
            </a:r>
          </a:p>
          <a:p>
            <a:r>
              <a:rPr lang="fr-FR" sz="800" dirty="0"/>
              <a:t>M. François VIALLET, avec l’aide de M. Laurent GUIGUE, ont étudié la possibilité de mettre d’une borne incendie à </a:t>
            </a:r>
            <a:r>
              <a:rPr lang="fr-FR" sz="800" dirty="0" err="1"/>
              <a:t>Cabaresse</a:t>
            </a:r>
            <a:r>
              <a:rPr lang="fr-FR" sz="800" dirty="0"/>
              <a:t>. Ce jour a lieu un RV avec la SAUR, la commune est en attente d’un devis.</a:t>
            </a:r>
          </a:p>
          <a:p>
            <a:r>
              <a:rPr lang="fr-FR" sz="800" dirty="0"/>
              <a:t> </a:t>
            </a:r>
          </a:p>
          <a:p>
            <a:r>
              <a:rPr lang="fr-FR" sz="800" dirty="0"/>
              <a:t>LC : est-ce que la borne à incendie peut être prise en charger par le Fonds Vert ?</a:t>
            </a:r>
          </a:p>
          <a:p>
            <a:r>
              <a:rPr lang="fr-FR" sz="800" dirty="0"/>
              <a:t>SG : oui</a:t>
            </a:r>
          </a:p>
          <a:p>
            <a:r>
              <a:rPr lang="fr-FR" sz="800" dirty="0"/>
              <a:t>PT : quelque soit le projet des travaux ?</a:t>
            </a:r>
          </a:p>
          <a:p>
            <a:r>
              <a:rPr lang="fr-FR" sz="800" dirty="0"/>
              <a:t>SG : dans le cadre incendie</a:t>
            </a:r>
          </a:p>
          <a:p>
            <a:r>
              <a:rPr lang="fr-FR" sz="800" dirty="0"/>
              <a:t>PT : est-ce qu’il serait possible de bénéficier de cette aide par rapport à la façade de la mairie ?</a:t>
            </a:r>
          </a:p>
          <a:p>
            <a:r>
              <a:rPr lang="fr-FR" sz="800" dirty="0"/>
              <a:t>SG : le dossier n’est pas prêt et le Fonds Vert ne sera pas forcément reconduit. Il serait donc souhaitable de la faire cette année et la défense incendie est prioritaire par rapport à la façade.</a:t>
            </a:r>
          </a:p>
        </p:txBody>
      </p:sp>
    </p:spTree>
    <p:extLst>
      <p:ext uri="{BB962C8B-B14F-4D97-AF65-F5344CB8AC3E}">
        <p14:creationId xmlns:p14="http://schemas.microsoft.com/office/powerpoint/2010/main" val="205856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185" y="8041598"/>
            <a:ext cx="2217718" cy="1092976"/>
          </a:xfrm>
          <a:prstGeom prst="rect">
            <a:avLst/>
          </a:prstGeom>
        </p:spPr>
      </p:pic>
      <p:sp>
        <p:nvSpPr>
          <p:cNvPr id="7" name="ZoneTexte 6"/>
          <p:cNvSpPr txBox="1"/>
          <p:nvPr/>
        </p:nvSpPr>
        <p:spPr>
          <a:xfrm>
            <a:off x="183047" y="474495"/>
            <a:ext cx="6625287" cy="954107"/>
          </a:xfrm>
          <a:prstGeom prst="rect">
            <a:avLst/>
          </a:prstGeom>
          <a:solidFill>
            <a:schemeClr val="bg1"/>
          </a:solidFill>
          <a:ln>
            <a:solidFill>
              <a:schemeClr val="accent1"/>
            </a:solidFill>
          </a:ln>
        </p:spPr>
        <p:txBody>
          <a:bodyPr wrap="square" rtlCol="0">
            <a:spAutoFit/>
          </a:bodyPr>
          <a:lstStyle/>
          <a:p>
            <a:r>
              <a:rPr lang="fr-FR" sz="1000" b="1" dirty="0"/>
              <a:t>                                                                                  Télé relève de la SAUR</a:t>
            </a:r>
          </a:p>
          <a:p>
            <a:endParaRPr lang="fr-FR" sz="800" b="1" dirty="0"/>
          </a:p>
          <a:p>
            <a:r>
              <a:rPr lang="fr-FR" sz="900" dirty="0"/>
              <a:t>La SAUR, société prestataire du service de l'eau, après délégation choisie par l’Agglomération du Gard, va procéder à la mise en place </a:t>
            </a:r>
            <a:r>
              <a:rPr lang="fr-FR" sz="900" dirty="0" smtClean="0"/>
              <a:t>d'une antenne </a:t>
            </a:r>
            <a:r>
              <a:rPr lang="fr-FR" sz="900" dirty="0"/>
              <a:t>de télé relève, sur la terrasse du clocher de l’église. Celui-ci permettra un suivie de consommation pour chaque abonné, via une application, et permettra d’évaluer une alerte en cas de fuite. Nous ne manquerons pas de vous tenir au courant de la mise en place de ces travaux.</a:t>
            </a:r>
            <a:endParaRPr lang="fr-FR" sz="900" dirty="0">
              <a:effectLst/>
              <a:ea typeface="Times New Roman" panose="02020603050405020304" pitchFamily="18" charset="0"/>
            </a:endParaRPr>
          </a:p>
        </p:txBody>
      </p:sp>
      <p:sp>
        <p:nvSpPr>
          <p:cNvPr id="12" name="ZoneTexte 11"/>
          <p:cNvSpPr txBox="1"/>
          <p:nvPr/>
        </p:nvSpPr>
        <p:spPr>
          <a:xfrm>
            <a:off x="589855" y="74385"/>
            <a:ext cx="5694251" cy="400110"/>
          </a:xfrm>
          <a:prstGeom prst="rect">
            <a:avLst/>
          </a:prstGeom>
          <a:noFill/>
        </p:spPr>
        <p:txBody>
          <a:bodyPr wrap="square" rtlCol="0">
            <a:spAutoFit/>
          </a:bodyPr>
          <a:lstStyle/>
          <a:p>
            <a:r>
              <a:rPr lang="fr-FR" b="1" dirty="0">
                <a:solidFill>
                  <a:srgbClr val="C00000"/>
                </a:solidFill>
              </a:rPr>
              <a:t>                            </a:t>
            </a:r>
            <a:r>
              <a:rPr lang="fr-FR" sz="2000" b="1" dirty="0">
                <a:solidFill>
                  <a:srgbClr val="C00000"/>
                </a:solidFill>
              </a:rPr>
              <a:t>Les Infos de François</a:t>
            </a:r>
          </a:p>
        </p:txBody>
      </p:sp>
      <p:sp>
        <p:nvSpPr>
          <p:cNvPr id="6" name="ZoneTexte 5"/>
          <p:cNvSpPr txBox="1"/>
          <p:nvPr/>
        </p:nvSpPr>
        <p:spPr>
          <a:xfrm>
            <a:off x="172370" y="3065478"/>
            <a:ext cx="6625286" cy="815608"/>
          </a:xfrm>
          <a:prstGeom prst="rect">
            <a:avLst/>
          </a:prstGeom>
          <a:noFill/>
          <a:ln>
            <a:solidFill>
              <a:schemeClr val="accent1"/>
            </a:solidFill>
          </a:ln>
        </p:spPr>
        <p:txBody>
          <a:bodyPr wrap="square" rtlCol="0">
            <a:spAutoFit/>
          </a:bodyPr>
          <a:lstStyle/>
          <a:p>
            <a:r>
              <a:rPr lang="fr-FR" sz="1000" b="1" dirty="0"/>
              <a:t>                                                          Éclairage public sur </a:t>
            </a:r>
            <a:r>
              <a:rPr lang="fr-FR" sz="1000" b="1" dirty="0" err="1"/>
              <a:t>Cabaresse</a:t>
            </a:r>
            <a:r>
              <a:rPr lang="fr-FR" sz="1000" b="1" dirty="0"/>
              <a:t> et à la salle des fêtes</a:t>
            </a:r>
          </a:p>
          <a:p>
            <a:endParaRPr lang="fr-FR" sz="800" b="1" dirty="0"/>
          </a:p>
          <a:p>
            <a:r>
              <a:rPr lang="fr-FR" sz="900" dirty="0"/>
              <a:t>La société </a:t>
            </a:r>
            <a:r>
              <a:rPr lang="fr-FR" sz="900" dirty="0" err="1"/>
              <a:t>Loubiere</a:t>
            </a:r>
            <a:r>
              <a:rPr lang="fr-FR" sz="900" dirty="0"/>
              <a:t> qui s'occupe de l'entretient de l’éclairage public, a procédé au changement des spots de la cour par l’installation  d’un </a:t>
            </a:r>
            <a:r>
              <a:rPr lang="fr-FR" sz="900" dirty="0" err="1"/>
              <a:t>éclairge</a:t>
            </a:r>
            <a:r>
              <a:rPr lang="fr-FR" sz="900" dirty="0"/>
              <a:t> aux </a:t>
            </a:r>
            <a:r>
              <a:rPr lang="fr-FR" sz="900" dirty="0" err="1"/>
              <a:t>leds</a:t>
            </a:r>
            <a:r>
              <a:rPr lang="fr-FR" sz="900" dirty="0"/>
              <a:t> .L’éclairage de la route de la route de </a:t>
            </a:r>
            <a:r>
              <a:rPr lang="fr-FR" sz="900" dirty="0" err="1"/>
              <a:t>Cabaresse</a:t>
            </a:r>
            <a:r>
              <a:rPr lang="fr-FR" sz="900" dirty="0"/>
              <a:t> située sur le domaine privé, a été déplacé sur le public afin de permettre des éventuelles interventions sans contraintes pour les intervenants et les propriétaires.</a:t>
            </a:r>
          </a:p>
        </p:txBody>
      </p:sp>
      <p:sp>
        <p:nvSpPr>
          <p:cNvPr id="4" name="Espace réservé du numéro de diapositive 3"/>
          <p:cNvSpPr>
            <a:spLocks noGrp="1"/>
          </p:cNvSpPr>
          <p:nvPr>
            <p:ph type="sldNum" sz="quarter" idx="12"/>
          </p:nvPr>
        </p:nvSpPr>
        <p:spPr/>
        <p:txBody>
          <a:bodyPr/>
          <a:lstStyle/>
          <a:p>
            <a:fld id="{5FC1FABE-DE16-4DC5-9B05-F5DA53123318}" type="slidenum">
              <a:rPr lang="fr-FR" smtClean="0"/>
              <a:t>2</a:t>
            </a:fld>
            <a:endParaRPr lang="fr-FR" dirty="0"/>
          </a:p>
        </p:txBody>
      </p:sp>
      <p:sp>
        <p:nvSpPr>
          <p:cNvPr id="3" name="Rectangle 2"/>
          <p:cNvSpPr/>
          <p:nvPr/>
        </p:nvSpPr>
        <p:spPr>
          <a:xfrm>
            <a:off x="3315109" y="1619672"/>
            <a:ext cx="3434513" cy="830997"/>
          </a:xfrm>
          <a:prstGeom prst="rect">
            <a:avLst/>
          </a:prstGeom>
        </p:spPr>
        <p:txBody>
          <a:bodyPr wrap="square">
            <a:spAutoFit/>
          </a:bodyPr>
          <a:lstStyle/>
          <a:p>
            <a:r>
              <a:rPr lang="fr-FR" sz="1050" b="1" dirty="0">
                <a:solidFill>
                  <a:schemeClr val="accent3">
                    <a:lumMod val="50000"/>
                  </a:schemeClr>
                </a:solidFill>
              </a:rPr>
              <a:t>                  Bacs et tri sélectif</a:t>
            </a:r>
          </a:p>
          <a:p>
            <a:endParaRPr lang="fr-FR" sz="1050" b="1" dirty="0">
              <a:solidFill>
                <a:schemeClr val="accent3">
                  <a:lumMod val="50000"/>
                </a:schemeClr>
              </a:solidFill>
            </a:endParaRPr>
          </a:p>
          <a:p>
            <a:r>
              <a:rPr lang="fr-FR" sz="900" dirty="0">
                <a:solidFill>
                  <a:schemeClr val="accent3">
                    <a:lumMod val="50000"/>
                  </a:schemeClr>
                </a:solidFill>
              </a:rPr>
              <a:t>Les bacs du tri sélectif situés dans l'impasse de la mairie et au départ du chemin de la </a:t>
            </a:r>
            <a:r>
              <a:rPr lang="fr-FR" sz="900" dirty="0" err="1">
                <a:solidFill>
                  <a:schemeClr val="accent3">
                    <a:lumMod val="50000"/>
                  </a:schemeClr>
                </a:solidFill>
              </a:rPr>
              <a:t>Peyrigouse</a:t>
            </a:r>
            <a:r>
              <a:rPr lang="fr-FR" sz="900" dirty="0">
                <a:solidFill>
                  <a:schemeClr val="accent3">
                    <a:lumMod val="50000"/>
                  </a:schemeClr>
                </a:solidFill>
              </a:rPr>
              <a:t> ont étés déplacés au parking nord, afin de n'avoir qu'un unique point de ramassage</a:t>
            </a:r>
            <a:r>
              <a:rPr lang="fr-FR" sz="900" dirty="0"/>
              <a:t>.</a:t>
            </a:r>
          </a:p>
        </p:txBody>
      </p:sp>
      <p:sp>
        <p:nvSpPr>
          <p:cNvPr id="11" name="Rectangle 10"/>
          <p:cNvSpPr/>
          <p:nvPr/>
        </p:nvSpPr>
        <p:spPr>
          <a:xfrm>
            <a:off x="215083" y="3881086"/>
            <a:ext cx="6603930" cy="931024"/>
          </a:xfrm>
          <a:prstGeom prst="rect">
            <a:avLst/>
          </a:prstGeom>
        </p:spPr>
        <p:txBody>
          <a:bodyPr wrap="square">
            <a:spAutoFit/>
          </a:bodyPr>
          <a:lstStyle/>
          <a:p>
            <a:r>
              <a:rPr lang="fr-FR" sz="1050" b="1" dirty="0"/>
              <a:t>                                                    Travaux publiques-  Chemin de </a:t>
            </a:r>
            <a:r>
              <a:rPr lang="fr-FR" sz="1050" b="1" dirty="0" err="1"/>
              <a:t>Vazeilles</a:t>
            </a:r>
            <a:endParaRPr lang="fr-FR" sz="1050" b="1" dirty="0"/>
          </a:p>
          <a:p>
            <a:endParaRPr lang="fr-FR" sz="800" b="1" dirty="0"/>
          </a:p>
          <a:p>
            <a:r>
              <a:rPr lang="fr-FR" sz="900" dirty="0"/>
              <a:t>Après bien des péripéties, suites aux travaux d'enfouissement du réseau fibre, la société </a:t>
            </a:r>
            <a:r>
              <a:rPr lang="fr-FR" sz="900" dirty="0" err="1"/>
              <a:t>Braja</a:t>
            </a:r>
            <a:r>
              <a:rPr lang="fr-FR" sz="900" dirty="0"/>
              <a:t>/</a:t>
            </a:r>
            <a:r>
              <a:rPr lang="fr-FR" sz="900" dirty="0" err="1"/>
              <a:t>Vesigné</a:t>
            </a:r>
            <a:r>
              <a:rPr lang="fr-FR" sz="900" dirty="0"/>
              <a:t> a procédé a la mise en place d'un bicouche sur toute la longueur du chemin de </a:t>
            </a:r>
            <a:r>
              <a:rPr lang="fr-FR" sz="900" dirty="0" err="1"/>
              <a:t>Vazeilles</a:t>
            </a:r>
            <a:r>
              <a:rPr lang="fr-FR" sz="900" dirty="0"/>
              <a:t> Nous ne pouvons que félicité l'entreprise pour son travail. Je teins a signaler que ses travaux ont été pris en charge par la société </a:t>
            </a:r>
            <a:r>
              <a:rPr lang="fr-FR" sz="900" dirty="0" err="1"/>
              <a:t>Circet</a:t>
            </a:r>
            <a:r>
              <a:rPr lang="fr-FR" sz="900" dirty="0"/>
              <a:t> qui dirige la mise en place de la fibre .Bien sur celle-ci n'est pas une piste de circuit automobile et nous vous demandons de respecter la limitation de vitesse.</a:t>
            </a: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70" y="4812110"/>
            <a:ext cx="3098997" cy="1931463"/>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331" y="4812110"/>
            <a:ext cx="2645941" cy="1902904"/>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64" y="1437371"/>
            <a:ext cx="2826667" cy="1587645"/>
          </a:xfrm>
          <a:prstGeom prst="rect">
            <a:avLst/>
          </a:prstGeom>
        </p:spPr>
      </p:pic>
      <p:sp>
        <p:nvSpPr>
          <p:cNvPr id="5" name="Rectangle 4"/>
          <p:cNvSpPr/>
          <p:nvPr/>
        </p:nvSpPr>
        <p:spPr>
          <a:xfrm>
            <a:off x="103517" y="6743573"/>
            <a:ext cx="6603929" cy="1508105"/>
          </a:xfrm>
          <a:prstGeom prst="rect">
            <a:avLst/>
          </a:prstGeom>
        </p:spPr>
        <p:txBody>
          <a:bodyPr wrap="square">
            <a:spAutoFit/>
          </a:bodyPr>
          <a:lstStyle/>
          <a:p>
            <a:r>
              <a:rPr lang="fr-FR" sz="900" b="1" dirty="0"/>
              <a:t>                                                        </a:t>
            </a:r>
            <a:r>
              <a:rPr lang="fr-FR" sz="1200" b="1" dirty="0">
                <a:solidFill>
                  <a:srgbClr val="002060"/>
                </a:solidFill>
              </a:rPr>
              <a:t>Utilisation du feu et restriction de l'usage de l'eau</a:t>
            </a:r>
          </a:p>
          <a:p>
            <a:endParaRPr lang="fr-FR" sz="800" b="1" dirty="0">
              <a:solidFill>
                <a:srgbClr val="002060"/>
              </a:solidFill>
            </a:endParaRPr>
          </a:p>
          <a:p>
            <a:r>
              <a:rPr lang="fr-FR" sz="900" dirty="0">
                <a:solidFill>
                  <a:srgbClr val="002060"/>
                </a:solidFill>
              </a:rPr>
              <a:t>L'usage du feu dans tout secteur est interdit comme chaque année du 15 juin au 15 septembre .Les conditions météorologiques étant changeantes, l' arrêté préfectoral l'es lui aussi. Pour les barbecues rien pour l'instant n'interdit son utilisation .Nous ne manquerons pas de vous tenir au courant de tout nouvel arrêté .Mais cela ne vous empêche pas a une prudence a tenir .Je vous rappelle que le feu est un juge ou </a:t>
            </a:r>
            <a:r>
              <a:rPr lang="fr-FR" sz="900" dirty="0" smtClean="0">
                <a:solidFill>
                  <a:srgbClr val="002060"/>
                </a:solidFill>
              </a:rPr>
              <a:t>la  sentence </a:t>
            </a:r>
            <a:r>
              <a:rPr lang="fr-FR" sz="900" dirty="0">
                <a:solidFill>
                  <a:srgbClr val="002060"/>
                </a:solidFill>
              </a:rPr>
              <a:t>est immédiate et sans appel. Restriction de l'utilisation de l'eau.</a:t>
            </a:r>
          </a:p>
          <a:p>
            <a:r>
              <a:rPr lang="fr-FR" sz="900" dirty="0">
                <a:solidFill>
                  <a:srgbClr val="002060"/>
                </a:solidFill>
              </a:rPr>
              <a:t>La météo aléatoire et capricieuse conduit la préfecture a ajuste régulièrement le niveau d'alerte et les restrictions associées. Un prochain comité seras convoquer début juillet pour étudier l’évolution de la situation et proposer des mesures adaptées .Nous sommes toujours en alerte L’arrêté est visible en mairie .Je vous appelle qu'il est interdit de remplir les piscines .</a:t>
            </a:r>
          </a:p>
          <a:p>
            <a:r>
              <a:rPr lang="fr-FR" sz="900" dirty="0">
                <a:solidFill>
                  <a:srgbClr val="002060"/>
                </a:solidFill>
              </a:rPr>
              <a:t>Je compte su vote sens du civisme. L'eau est un bien précieux qu'il faut préserver .</a:t>
            </a:r>
          </a:p>
        </p:txBody>
      </p:sp>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256" y="5444314"/>
            <a:ext cx="947295" cy="1681975"/>
          </a:xfrm>
          <a:prstGeom prst="rect">
            <a:avLst/>
          </a:prstGeom>
        </p:spPr>
      </p:pic>
    </p:spTree>
    <p:extLst>
      <p:ext uri="{BB962C8B-B14F-4D97-AF65-F5344CB8AC3E}">
        <p14:creationId xmlns:p14="http://schemas.microsoft.com/office/powerpoint/2010/main" val="172344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C1FABE-DE16-4DC5-9B05-F5DA53123318}" type="slidenum">
              <a:rPr lang="fr-FR" smtClean="0"/>
              <a:t>20</a:t>
            </a:fld>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3630406695"/>
              </p:ext>
            </p:extLst>
          </p:nvPr>
        </p:nvGraphicFramePr>
        <p:xfrm>
          <a:off x="260648" y="179512"/>
          <a:ext cx="6276975" cy="1076325"/>
        </p:xfrm>
        <a:graphic>
          <a:graphicData uri="http://schemas.openxmlformats.org/presentationml/2006/ole">
            <mc:AlternateContent xmlns:mc="http://schemas.openxmlformats.org/markup-compatibility/2006">
              <mc:Choice xmlns:v="urn:schemas-microsoft-com:vml" Requires="v">
                <p:oleObj spid="_x0000_s1051" name="Document" r:id="rId3" imgW="6277676" imgH="1077071" progId="Word.Document.12">
                  <p:embed/>
                </p:oleObj>
              </mc:Choice>
              <mc:Fallback>
                <p:oleObj name="Document" r:id="rId3" imgW="6277676" imgH="1077071" progId="Word.Document.12">
                  <p:embed/>
                  <p:pic>
                    <p:nvPicPr>
                      <p:cNvPr id="0" name=""/>
                      <p:cNvPicPr/>
                      <p:nvPr/>
                    </p:nvPicPr>
                    <p:blipFill>
                      <a:blip r:embed="rId4"/>
                      <a:stretch>
                        <a:fillRect/>
                      </a:stretch>
                    </p:blipFill>
                    <p:spPr>
                      <a:xfrm>
                        <a:off x="260648" y="179512"/>
                        <a:ext cx="6276975" cy="1076325"/>
                      </a:xfrm>
                      <a:prstGeom prst="rect">
                        <a:avLst/>
                      </a:prstGeom>
                    </p:spPr>
                  </p:pic>
                </p:oleObj>
              </mc:Fallback>
            </mc:AlternateContent>
          </a:graphicData>
        </a:graphic>
      </p:graphicFrame>
      <p:sp>
        <p:nvSpPr>
          <p:cNvPr id="4" name="Rectangle 3"/>
          <p:cNvSpPr/>
          <p:nvPr/>
        </p:nvSpPr>
        <p:spPr>
          <a:xfrm>
            <a:off x="116632" y="1115616"/>
            <a:ext cx="6624736" cy="7355860"/>
          </a:xfrm>
          <a:prstGeom prst="rect">
            <a:avLst/>
          </a:prstGeom>
        </p:spPr>
        <p:txBody>
          <a:bodyPr wrap="square">
            <a:spAutoFit/>
          </a:bodyPr>
          <a:lstStyle/>
          <a:p>
            <a:r>
              <a:rPr lang="fr-FR" sz="800" dirty="0"/>
              <a:t>Notre territoire subissant de plus en plus la sécheresse, la préoccupation de la commune, notamment en période estivale, sont les feux de forêt. Aussi, la demande de cette subvention servirait à la pose de deux hydrants. Le premier sur la parcelle AB30, à </a:t>
            </a:r>
            <a:r>
              <a:rPr lang="fr-FR" sz="800" dirty="0" err="1"/>
              <a:t>Cabaresse</a:t>
            </a:r>
            <a:r>
              <a:rPr lang="fr-FR" sz="800" dirty="0"/>
              <a:t>, au lieu-dit de </a:t>
            </a:r>
            <a:r>
              <a:rPr lang="fr-FR" sz="800" dirty="0" err="1"/>
              <a:t>Moze</a:t>
            </a:r>
            <a:r>
              <a:rPr lang="fr-FR" sz="800" dirty="0"/>
              <a:t> et, le deuxième au cimetière sur la parcelle AH36.</a:t>
            </a:r>
          </a:p>
          <a:p>
            <a:r>
              <a:rPr lang="fr-FR" sz="800" dirty="0"/>
              <a:t> </a:t>
            </a:r>
          </a:p>
          <a:p>
            <a:r>
              <a:rPr lang="fr-FR" sz="800" b="1" dirty="0"/>
              <a:t>Le Conseil Municipal, après en avoir délibéré, décide, à l’unanimité, de demander la participation financière au titre du Fonds Vert pour le projet : pose de deux hydrants sur les parcelles référencées ci-dessus ; et, d’autoriser Mme le Maire à instruire et signer tous les documents relatifs à cette opération.</a:t>
            </a:r>
            <a:endParaRPr lang="fr-FR" sz="800" dirty="0"/>
          </a:p>
          <a:p>
            <a:r>
              <a:rPr lang="fr-FR" sz="800" dirty="0"/>
              <a:t> </a:t>
            </a:r>
          </a:p>
          <a:p>
            <a:r>
              <a:rPr lang="fr-FR" sz="800" b="1" u="sng" dirty="0"/>
              <a:t>7- Délibération portant sur le déplacement d’une ligne électrique dédiée à l’éclairage public.</a:t>
            </a:r>
            <a:endParaRPr lang="fr-FR" sz="800" dirty="0"/>
          </a:p>
          <a:p>
            <a:r>
              <a:rPr lang="fr-FR" sz="800" dirty="0"/>
              <a:t> </a:t>
            </a:r>
          </a:p>
          <a:p>
            <a:r>
              <a:rPr lang="fr-FR" sz="800" dirty="0"/>
              <a:t>Mme le Maire expose à l’assemblée le projet envisagé pour les travaux : la dépose du réseau aérien route de </a:t>
            </a:r>
            <a:r>
              <a:rPr lang="fr-FR" sz="800" dirty="0" err="1"/>
              <a:t>Cabaresse</a:t>
            </a:r>
            <a:r>
              <a:rPr lang="fr-FR" sz="800" dirty="0"/>
              <a:t>.</a:t>
            </a:r>
          </a:p>
          <a:p>
            <a:r>
              <a:rPr lang="fr-FR" sz="800" dirty="0"/>
              <a:t>Suite à la demande de particuliers, habitants route de </a:t>
            </a:r>
            <a:r>
              <a:rPr lang="fr-FR" sz="800" dirty="0" err="1"/>
              <a:t>Cabaresse</a:t>
            </a:r>
            <a:r>
              <a:rPr lang="fr-FR" sz="800" dirty="0"/>
              <a:t>, de déplacer la ligne de l’éclairage public du privé vers le public : 3 poteaux seront supprimés, un autre sera déplacé et 3 lanternes seront supprimées.</a:t>
            </a:r>
          </a:p>
          <a:p>
            <a:r>
              <a:rPr lang="fr-FR" sz="800" dirty="0"/>
              <a:t>Les travaux seront effectués par la société LOUBIERE, par l’intermédiaire du SMEG, maintenant nommé Territoire Energie, qui a la compétence de l’éclairage public. Mais pour cela la commune doit prendre une délibération le SMEG afin d’autoriser le syndicat à faire les travaux. Le coût des travaux est pris en charge par le SMEG qui, ensuite refacture à la commune.</a:t>
            </a:r>
          </a:p>
          <a:p>
            <a:r>
              <a:rPr lang="fr-FR" sz="800" dirty="0"/>
              <a:t>Mme le Maire tient à remercier M. François VIALLET pour sa patience sur ce dossier qui dure depuis quelques mois car entre temps le syndicat à changer de prestataires ; de la société INEO, ils sont passés à la société LOUBIERE.</a:t>
            </a:r>
          </a:p>
          <a:p>
            <a:r>
              <a:rPr lang="fr-FR" sz="800" dirty="0"/>
              <a:t>Le SMEG fera donc réaliser les travaux aux conditions fixées dans l’Etat Financier Estimatif (EFE) ; soit la somme approximative de 1 730 €</a:t>
            </a:r>
          </a:p>
          <a:p>
            <a:r>
              <a:rPr lang="fr-FR" sz="800" dirty="0"/>
              <a:t> </a:t>
            </a:r>
          </a:p>
          <a:p>
            <a:r>
              <a:rPr lang="fr-FR" sz="800" b="1" dirty="0"/>
              <a:t>Le Conseil Municipal, après en avoir délibéré, décide, à l’unanimité :</a:t>
            </a:r>
            <a:endParaRPr lang="fr-FR" sz="800" dirty="0"/>
          </a:p>
          <a:p>
            <a:pPr lvl="0"/>
            <a:r>
              <a:rPr lang="fr-FR" sz="800" b="1" dirty="0"/>
              <a:t>approuver le projet dont le montant s’élève à 1 445,18 € HT, soit 1 734,22 € TTC, ainsi que l’état financier estimatif et, demande sont inscription au programme d’investissement syndical pour l’année à venir,</a:t>
            </a:r>
            <a:endParaRPr lang="fr-FR" sz="800" dirty="0"/>
          </a:p>
          <a:p>
            <a:pPr lvl="0"/>
            <a:r>
              <a:rPr lang="fr-FR" sz="800" b="1" dirty="0"/>
              <a:t>s’engager à délivrer les autorisations relatives aux permissions de voirie et aux accords de voirie nécessaires à la bonne réalisation des travaux,</a:t>
            </a:r>
            <a:endParaRPr lang="fr-FR" sz="800" dirty="0"/>
          </a:p>
          <a:p>
            <a:pPr lvl="0"/>
            <a:r>
              <a:rPr lang="fr-FR" sz="800" b="1" dirty="0"/>
              <a:t>s’engager à inscrire sa participation, telle qu’elle figure dans l’état financier estimatif ci-joint et, qui s’élèvera approximativement à 1 730 €,</a:t>
            </a:r>
            <a:endParaRPr lang="fr-FR" sz="800" dirty="0"/>
          </a:p>
          <a:p>
            <a:r>
              <a:rPr lang="fr-FR" sz="800" b="1" dirty="0"/>
              <a:t>autoriser Mme le Maire à viser l’état financier estimatif ci-joint,</a:t>
            </a:r>
            <a:endParaRPr lang="fr-FR" sz="800" dirty="0"/>
          </a:p>
          <a:p>
            <a:pPr lvl="0"/>
            <a:r>
              <a:rPr lang="fr-FR" sz="800" b="1" dirty="0"/>
              <a:t>verser, à la réception des travaux, sa participation définitive au moment du solde.</a:t>
            </a:r>
            <a:endParaRPr lang="fr-FR" sz="800" dirty="0"/>
          </a:p>
          <a:p>
            <a:r>
              <a:rPr lang="fr-FR" sz="800" b="1" dirty="0"/>
              <a:t> </a:t>
            </a:r>
            <a:endParaRPr lang="fr-FR" sz="800" dirty="0"/>
          </a:p>
          <a:p>
            <a:r>
              <a:rPr lang="fr-FR" sz="800" b="1" u="sng" dirty="0"/>
              <a:t>8 – Point Urbanisme</a:t>
            </a:r>
            <a:endParaRPr lang="fr-FR" sz="800" dirty="0"/>
          </a:p>
          <a:p>
            <a:r>
              <a:rPr lang="fr-FR" sz="800" dirty="0"/>
              <a:t> </a:t>
            </a:r>
          </a:p>
          <a:p>
            <a:r>
              <a:rPr lang="fr-FR" sz="800" dirty="0"/>
              <a:t>M. GHOURIZ a déposé un Permis de Construire (PC) n° 03030422R0008 le 29 septembre 2022, pour une maison individuelle avec piscine. Avis favorable le 20 décembre 2022.</a:t>
            </a:r>
          </a:p>
          <a:p>
            <a:r>
              <a:rPr lang="fr-FR" sz="800" dirty="0"/>
              <a:t> </a:t>
            </a:r>
          </a:p>
          <a:p>
            <a:r>
              <a:rPr lang="fr-FR" sz="800" dirty="0"/>
              <a:t>Mme MICHAÏLIDOU a déposé un PC n° 03030422R0009, pour un atelier de céramique. Avis favorable le 24 février 2023.</a:t>
            </a:r>
          </a:p>
          <a:p>
            <a:r>
              <a:rPr lang="fr-FR" sz="800" dirty="0"/>
              <a:t> </a:t>
            </a:r>
          </a:p>
          <a:p>
            <a:r>
              <a:rPr lang="fr-FR" sz="800" dirty="0"/>
              <a:t>M. ROCHE a déposé un PC n° 03030423R0001 le 1</a:t>
            </a:r>
            <a:r>
              <a:rPr lang="fr-FR" sz="800" baseline="30000" dirty="0"/>
              <a:t>er</a:t>
            </a:r>
            <a:r>
              <a:rPr lang="fr-FR" sz="800" dirty="0"/>
              <a:t> février 2023 pour une maison individuelle. Avis favorable le 28 mars 2023.</a:t>
            </a:r>
          </a:p>
          <a:p>
            <a:r>
              <a:rPr lang="fr-FR" sz="800" dirty="0"/>
              <a:t> </a:t>
            </a:r>
          </a:p>
          <a:p>
            <a:r>
              <a:rPr lang="fr-FR" sz="800" dirty="0"/>
              <a:t>La société GAN </a:t>
            </a:r>
            <a:r>
              <a:rPr lang="fr-FR" sz="800" dirty="0" err="1"/>
              <a:t>Energy</a:t>
            </a:r>
            <a:r>
              <a:rPr lang="fr-FR" sz="800" dirty="0"/>
              <a:t> a déposé une Déclaration Préalable (DP) n° 03030422R0009 le 14 octobre 2022, pour installation de panneaux solaires. Avis favorable le 14 novembre 2022.</a:t>
            </a:r>
          </a:p>
          <a:p>
            <a:r>
              <a:rPr lang="fr-FR" sz="800" dirty="0"/>
              <a:t> </a:t>
            </a:r>
          </a:p>
          <a:p>
            <a:r>
              <a:rPr lang="fr-FR" sz="800" dirty="0"/>
              <a:t>M. RAILLON a déposé une DP n° 03030422R0001 le 16 octobre 2022, pour une clôture et un enrochement. Avis favorable le 13 décembre 2022.</a:t>
            </a:r>
          </a:p>
          <a:p>
            <a:r>
              <a:rPr lang="fr-FR" sz="800" dirty="0"/>
              <a:t> </a:t>
            </a:r>
          </a:p>
          <a:p>
            <a:r>
              <a:rPr lang="fr-FR" sz="800" dirty="0"/>
              <a:t>M. HOFFENBERG a déposé une DP n° 03030423R0001 le 26 janvier 2023 pour une division par lot de la parcelle ZB3. Avis favorable le 28 février 2023.</a:t>
            </a:r>
          </a:p>
          <a:p>
            <a:r>
              <a:rPr lang="fr-FR" sz="800" dirty="0"/>
              <a:t> </a:t>
            </a:r>
          </a:p>
          <a:p>
            <a:r>
              <a:rPr lang="fr-FR" sz="800" dirty="0"/>
              <a:t>M. GRAVIER a déposé une DP n° 03030423R002 le 27 février 2023, pour une rénovation de toiture à l’identique ? Avis favorable le 14 mars 2023.</a:t>
            </a:r>
          </a:p>
          <a:p>
            <a:r>
              <a:rPr lang="fr-FR" sz="800" dirty="0"/>
              <a:t> </a:t>
            </a:r>
          </a:p>
          <a:p>
            <a:r>
              <a:rPr lang="fr-FR" sz="800" dirty="0"/>
              <a:t>Fin de séance à 19h35.</a:t>
            </a:r>
          </a:p>
          <a:p>
            <a:r>
              <a:rPr lang="fr-FR" sz="800" dirty="0"/>
              <a:t> </a:t>
            </a:r>
          </a:p>
          <a:p>
            <a:r>
              <a:rPr lang="fr-FR" sz="800" dirty="0"/>
              <a:t> </a:t>
            </a:r>
          </a:p>
          <a:p>
            <a:r>
              <a:rPr lang="fr-FR" sz="800" dirty="0"/>
              <a:t> </a:t>
            </a:r>
          </a:p>
          <a:p>
            <a:r>
              <a:rPr lang="fr-FR" sz="800" dirty="0"/>
              <a:t>Fait à </a:t>
            </a:r>
            <a:r>
              <a:rPr lang="fr-FR" sz="800" dirty="0" err="1"/>
              <a:t>Salazac</a:t>
            </a:r>
            <a:r>
              <a:rPr lang="fr-FR" sz="800" dirty="0"/>
              <a:t>, le 20 avril 2023</a:t>
            </a:r>
          </a:p>
          <a:p>
            <a:r>
              <a:rPr lang="fr-FR" sz="800" dirty="0"/>
              <a:t> </a:t>
            </a:r>
          </a:p>
          <a:p>
            <a:r>
              <a:rPr lang="fr-FR" sz="800" dirty="0"/>
              <a:t>Le Maire,							Le secrétaire de séance,</a:t>
            </a:r>
          </a:p>
          <a:p>
            <a:r>
              <a:rPr lang="fr-FR" sz="800" dirty="0"/>
              <a:t>Sophie GUIGUE.							Maud BRUNONI.</a:t>
            </a:r>
          </a:p>
        </p:txBody>
      </p:sp>
    </p:spTree>
    <p:extLst>
      <p:ext uri="{BB962C8B-B14F-4D97-AF65-F5344CB8AC3E}">
        <p14:creationId xmlns:p14="http://schemas.microsoft.com/office/powerpoint/2010/main" val="321719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C1FABE-DE16-4DC5-9B05-F5DA53123318}" type="slidenum">
              <a:rPr lang="fr-FR" smtClean="0"/>
              <a:t>21</a:t>
            </a:fld>
            <a:endParaRPr lang="fr-FR" dirty="0"/>
          </a:p>
        </p:txBody>
      </p:sp>
      <p:sp>
        <p:nvSpPr>
          <p:cNvPr id="3" name="Rectangle 2"/>
          <p:cNvSpPr/>
          <p:nvPr/>
        </p:nvSpPr>
        <p:spPr>
          <a:xfrm>
            <a:off x="188640" y="132467"/>
            <a:ext cx="6552728" cy="5447645"/>
          </a:xfrm>
          <a:prstGeom prst="rect">
            <a:avLst/>
          </a:prstGeom>
        </p:spPr>
        <p:txBody>
          <a:bodyPr wrap="square">
            <a:spAutoFit/>
          </a:bodyPr>
          <a:lstStyle/>
          <a:p>
            <a:r>
              <a:rPr lang="fr-FR" sz="900" dirty="0">
                <a:solidFill>
                  <a:schemeClr val="accent3">
                    <a:lumMod val="50000"/>
                  </a:schemeClr>
                </a:solidFill>
              </a:rPr>
              <a:t>                                              </a:t>
            </a:r>
            <a:r>
              <a:rPr lang="fr-FR" sz="1200" b="1" dirty="0">
                <a:solidFill>
                  <a:schemeClr val="accent3">
                    <a:lumMod val="50000"/>
                  </a:schemeClr>
                </a:solidFill>
              </a:rPr>
              <a:t>Alerte à l’ambroisie, une plante envahissante et allergène !</a:t>
            </a:r>
          </a:p>
          <a:p>
            <a:endParaRPr lang="fr-FR" sz="1200" b="1" dirty="0">
              <a:solidFill>
                <a:schemeClr val="accent3">
                  <a:lumMod val="50000"/>
                </a:schemeClr>
              </a:solidFill>
            </a:endParaRPr>
          </a:p>
          <a:p>
            <a:r>
              <a:rPr lang="fr-FR" sz="900" dirty="0">
                <a:solidFill>
                  <a:schemeClr val="accent3">
                    <a:lumMod val="50000"/>
                  </a:schemeClr>
                </a:solidFill>
              </a:rPr>
              <a:t>L’ambroisie à feuilles d’armoise est déjà très présente et depuis plus de 15 ans dans tout l’Est du Gard. Elle a petit à petit envahi nos bords de routes et de cours d’eau (Gardons, Cèze), et nos champs. Par les crues (notamment celle de 2002), elle s’est retrouvée dans les champs, puis par le biais du machinisme agricole entre autres, elle a colonisé de nombreux champs. Maintenant, elle arrive dans des secteurs jusqu’à présents préservés du Gard, à l’ouest du Gardon de Saint-Jean : on en</a:t>
            </a:r>
          </a:p>
          <a:p>
            <a:r>
              <a:rPr lang="fr-FR" sz="900" dirty="0">
                <a:solidFill>
                  <a:schemeClr val="accent3">
                    <a:lumMod val="50000"/>
                  </a:schemeClr>
                </a:solidFill>
              </a:rPr>
              <a:t>trouve à </a:t>
            </a:r>
            <a:r>
              <a:rPr lang="fr-FR" sz="900" dirty="0" err="1">
                <a:solidFill>
                  <a:schemeClr val="accent3">
                    <a:lumMod val="50000"/>
                  </a:schemeClr>
                </a:solidFill>
              </a:rPr>
              <a:t>Thoiras</a:t>
            </a:r>
            <a:r>
              <a:rPr lang="fr-FR" sz="900" dirty="0">
                <a:solidFill>
                  <a:schemeClr val="accent3">
                    <a:lumMod val="50000"/>
                  </a:schemeClr>
                </a:solidFill>
              </a:rPr>
              <a:t>, au col du </a:t>
            </a:r>
            <a:r>
              <a:rPr lang="fr-FR" sz="900" dirty="0" err="1">
                <a:solidFill>
                  <a:schemeClr val="accent3">
                    <a:lumMod val="50000"/>
                  </a:schemeClr>
                </a:solidFill>
              </a:rPr>
              <a:t>Rédarès</a:t>
            </a:r>
            <a:r>
              <a:rPr lang="fr-FR" sz="900" dirty="0">
                <a:solidFill>
                  <a:schemeClr val="accent3">
                    <a:lumMod val="50000"/>
                  </a:schemeClr>
                </a:solidFill>
              </a:rPr>
              <a:t> en bord de route, à Saint-Nazaire des </a:t>
            </a:r>
            <a:r>
              <a:rPr lang="fr-FR" sz="900" dirty="0" err="1">
                <a:solidFill>
                  <a:schemeClr val="accent3">
                    <a:lumMod val="50000"/>
                  </a:schemeClr>
                </a:solidFill>
              </a:rPr>
              <a:t>Gardiès</a:t>
            </a:r>
            <a:r>
              <a:rPr lang="fr-FR" sz="900" dirty="0">
                <a:solidFill>
                  <a:schemeClr val="accent3">
                    <a:lumMod val="50000"/>
                  </a:schemeClr>
                </a:solidFill>
              </a:rPr>
              <a:t> suite à des plantations de vigne, et même près de Saint-Hippolyte-du-Fort après des travaux routiers de ce printemps !!</a:t>
            </a: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endParaRPr lang="fr-FR" sz="900" dirty="0">
              <a:solidFill>
                <a:schemeClr val="accent3">
                  <a:lumMod val="50000"/>
                </a:schemeClr>
              </a:solidFill>
            </a:endParaRPr>
          </a:p>
          <a:p>
            <a:r>
              <a:rPr lang="fr-FR" sz="900" dirty="0">
                <a:solidFill>
                  <a:schemeClr val="accent3">
                    <a:lumMod val="50000"/>
                  </a:schemeClr>
                </a:solidFill>
              </a:rPr>
              <a:t>Cette plante, originaire du Canada/nord des USA s’est implantée depuis longtemps en Rhône- Alpes où son pollen provoque au mois d’août-septembre des allergies pour plus de 10% de la population. Elle est classée nuisible à la santé humaine et fait l’objet d’un arrêté préfectoral rendant sa lutte obligatoire dans le Gard.</a:t>
            </a:r>
          </a:p>
          <a:p>
            <a:r>
              <a:rPr lang="fr-FR" sz="900" dirty="0">
                <a:solidFill>
                  <a:schemeClr val="accent3">
                    <a:lumMod val="50000"/>
                  </a:schemeClr>
                </a:solidFill>
              </a:rPr>
              <a:t>C’est une plante annuelle qui se propage par les activités humaines ; elle s’installe sur les terrains remaniés ou nus : chantiers, bords de route, berges de rivières et surtout ici terres agricoles (cultures de printemps en particulier), où ses graines sont amenées par les engins agricoles ou des semences de ferme contaminées.</a:t>
            </a:r>
          </a:p>
          <a:p>
            <a:endParaRPr lang="fr-FR" sz="900" dirty="0">
              <a:solidFill>
                <a:schemeClr val="accent3">
                  <a:lumMod val="50000"/>
                </a:schemeClr>
              </a:solidFill>
            </a:endParaRPr>
          </a:p>
          <a:p>
            <a:r>
              <a:rPr lang="fr-FR" sz="900" dirty="0">
                <a:solidFill>
                  <a:schemeClr val="accent3">
                    <a:lumMod val="50000"/>
                  </a:schemeClr>
                </a:solidFill>
              </a:rPr>
              <a:t>Il convient donc d’être très vigilant face à son arrivée dans les cultures, sur les bords de route après travaux, dans le lit des cours d’eau… En effet, 1 seul pied d’ambroisie produit des milliers de graines qui ont une durée de vie d’au moins 10 ans dans le sol ! Il vaut mieux donc prévenir que guérir…</a:t>
            </a:r>
          </a:p>
          <a:p>
            <a:r>
              <a:rPr lang="fr-FR" sz="900" b="1" dirty="0">
                <a:solidFill>
                  <a:schemeClr val="accent3">
                    <a:lumMod val="50000"/>
                  </a:schemeClr>
                </a:solidFill>
              </a:rPr>
              <a:t>La meilleure des luttes est l’arrachage avant floraison </a:t>
            </a:r>
            <a:r>
              <a:rPr lang="fr-FR" sz="900" dirty="0">
                <a:solidFill>
                  <a:schemeClr val="accent3">
                    <a:lumMod val="50000"/>
                  </a:schemeClr>
                </a:solidFill>
              </a:rPr>
              <a:t>(fin juillet) et surtout avant grenaison (septembre) dès que l’on voit les premiers plants, puis de surveiller plusieurs années de suite jusqu’à épuisement des graines présentes. Il convient de laisser sécher les pieds sur place pour éviter tout risque de dissémination de graines (mottes de terre, ou plants en graines).</a:t>
            </a:r>
          </a:p>
          <a:p>
            <a:r>
              <a:rPr lang="fr-FR" sz="900" dirty="0">
                <a:solidFill>
                  <a:schemeClr val="accent3">
                    <a:lumMod val="50000"/>
                  </a:schemeClr>
                </a:solidFill>
              </a:rPr>
              <a:t>Si l’on doit la faucher parce que la quantité de pieds est trop importante, il faut savoir que la plante redémarrera au-dessus du point de fauche, et que 4 à 6 semaines après, elle refait des épis floraux plus petits et plus nombreux ! Idéalement, prévoir 3 fauches : pour la première, attendre juste avant la floraison (fin-juillet), puis une fauche fin août et une dernière fin</a:t>
            </a:r>
          </a:p>
          <a:p>
            <a:r>
              <a:rPr lang="fr-FR" sz="900" dirty="0">
                <a:solidFill>
                  <a:schemeClr val="accent3">
                    <a:lumMod val="50000"/>
                  </a:schemeClr>
                </a:solidFill>
              </a:rPr>
              <a:t>septembre. Noter de prévoir une surveillance après chaque opération de destruction, pour éliminer tout plant qui aurait échappé à votre vigilance.</a:t>
            </a:r>
          </a:p>
        </p:txBody>
      </p:sp>
      <p:pic>
        <p:nvPicPr>
          <p:cNvPr id="4" name="Image 3" descr="Une image contenant personne, plante, petit, fleur&#10;&#10;Description générée automatiquement">
            <a:extLst>
              <a:ext uri="{FF2B5EF4-FFF2-40B4-BE49-F238E27FC236}">
                <a16:creationId xmlns:a16="http://schemas.microsoft.com/office/drawing/2014/main" xmlns="" id="{AE4831B4-9851-469A-A9ED-36A30BA9B13D}"/>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2204864" y="1519654"/>
            <a:ext cx="2232248" cy="1499870"/>
          </a:xfrm>
          <a:prstGeom prst="rect">
            <a:avLst/>
          </a:prstGeom>
        </p:spPr>
      </p:pic>
      <p:pic>
        <p:nvPicPr>
          <p:cNvPr id="5" name="Image 4" descr="Une image contenant arbre, extérieur, plante&#10;&#10;Description générée automatique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076962" y="6208793"/>
            <a:ext cx="3251835" cy="1579880"/>
          </a:xfrm>
          <a:prstGeom prst="rect">
            <a:avLst/>
          </a:prstGeom>
          <a:noFill/>
          <a:ln>
            <a:noFill/>
          </a:ln>
        </p:spPr>
      </p:pic>
      <p:pic>
        <p:nvPicPr>
          <p:cNvPr id="6" name="Image 5"/>
          <p:cNvPicPr/>
          <p:nvPr/>
        </p:nvPicPr>
        <p:blipFill>
          <a:blip r:embed="rId4"/>
          <a:stretch>
            <a:fillRect/>
          </a:stretch>
        </p:blipFill>
        <p:spPr>
          <a:xfrm>
            <a:off x="188640" y="5652120"/>
            <a:ext cx="4622626" cy="2006675"/>
          </a:xfrm>
          <a:prstGeom prst="rect">
            <a:avLst/>
          </a:prstGeom>
        </p:spPr>
      </p:pic>
      <p:sp>
        <p:nvSpPr>
          <p:cNvPr id="7" name="Rectangle 6"/>
          <p:cNvSpPr/>
          <p:nvPr/>
        </p:nvSpPr>
        <p:spPr>
          <a:xfrm>
            <a:off x="188640" y="7745315"/>
            <a:ext cx="4622626" cy="369332"/>
          </a:xfrm>
          <a:prstGeom prst="rect">
            <a:avLst/>
          </a:prstGeom>
        </p:spPr>
        <p:txBody>
          <a:bodyPr wrap="square">
            <a:spAutoFit/>
          </a:bodyPr>
          <a:lstStyle/>
          <a:p>
            <a:r>
              <a:rPr lang="fr-FR" sz="900" b="1" dirty="0"/>
              <a:t>En conclusion, la lutte contre les ambroisies est l’affaire de tous !</a:t>
            </a:r>
            <a:r>
              <a:rPr lang="fr-FR" sz="900" dirty="0"/>
              <a:t>  Signales-là sur la plateforme  </a:t>
            </a:r>
            <a:r>
              <a:rPr lang="fr-FR" sz="900" u="sng" dirty="0">
                <a:hlinkClick r:id="rId5"/>
              </a:rPr>
              <a:t>https://signalement-ambroisie.atlasante.fr/apropos</a:t>
            </a:r>
            <a:r>
              <a:rPr lang="fr-FR" sz="900" dirty="0"/>
              <a:t> </a:t>
            </a:r>
          </a:p>
        </p:txBody>
      </p:sp>
      <p:sp>
        <p:nvSpPr>
          <p:cNvPr id="8" name="Rectangle 7"/>
          <p:cNvSpPr/>
          <p:nvPr/>
        </p:nvSpPr>
        <p:spPr>
          <a:xfrm>
            <a:off x="169987" y="8114647"/>
            <a:ext cx="4536504" cy="646331"/>
          </a:xfrm>
          <a:prstGeom prst="rect">
            <a:avLst/>
          </a:prstGeom>
        </p:spPr>
        <p:txBody>
          <a:bodyPr wrap="square">
            <a:spAutoFit/>
          </a:bodyPr>
          <a:lstStyle/>
          <a:p>
            <a:r>
              <a:rPr lang="fr-FR" sz="900" dirty="0"/>
              <a:t>Renseignements : Anne-Marie Ducasse-</a:t>
            </a:r>
            <a:r>
              <a:rPr lang="fr-FR" sz="900" dirty="0" err="1"/>
              <a:t>Cournac</a:t>
            </a:r>
            <a:r>
              <a:rPr lang="fr-FR" sz="900" dirty="0"/>
              <a:t>, coordinatrice régionale d’un projet de lutte contre les ambroisies à la Fredon Occitanie. </a:t>
            </a:r>
            <a:r>
              <a:rPr lang="fr-FR" sz="900" u="sng" dirty="0">
                <a:hlinkClick r:id="rId6"/>
              </a:rPr>
              <a:t>ambroisies@fredon-occitanie.</a:t>
            </a:r>
            <a:r>
              <a:rPr lang="fr-FR" sz="900" u="sng" dirty="0"/>
              <a:t>fr</a:t>
            </a:r>
            <a:r>
              <a:rPr lang="fr-FR" sz="900" dirty="0"/>
              <a:t>.   Pour plus de renseignements : </a:t>
            </a:r>
            <a:r>
              <a:rPr lang="fr-FR" sz="900" u="sng" dirty="0">
                <a:hlinkClick r:id="rId7"/>
              </a:rPr>
              <a:t>https://www.fredonoccitanie.com/ambroisies/</a:t>
            </a:r>
            <a:r>
              <a:rPr lang="fr-FR" sz="900" dirty="0"/>
              <a:t>   &amp; </a:t>
            </a:r>
            <a:r>
              <a:rPr lang="fr-FR" sz="900" u="sng" dirty="0">
                <a:hlinkClick r:id="rId8"/>
              </a:rPr>
              <a:t>https://ambroisie-risque.info/</a:t>
            </a:r>
            <a:r>
              <a:rPr lang="fr-FR" sz="900" dirty="0"/>
              <a:t> </a:t>
            </a:r>
          </a:p>
        </p:txBody>
      </p:sp>
    </p:spTree>
    <p:extLst>
      <p:ext uri="{BB962C8B-B14F-4D97-AF65-F5344CB8AC3E}">
        <p14:creationId xmlns:p14="http://schemas.microsoft.com/office/powerpoint/2010/main" val="338712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622" y="5436096"/>
            <a:ext cx="4086772" cy="3427485"/>
          </a:xfrm>
          <a:prstGeom prst="rect">
            <a:avLst/>
          </a:prstGeom>
        </p:spPr>
      </p:pic>
      <p:sp>
        <p:nvSpPr>
          <p:cNvPr id="10" name="Espace réservé du numéro de diapositive 9"/>
          <p:cNvSpPr>
            <a:spLocks noGrp="1"/>
          </p:cNvSpPr>
          <p:nvPr>
            <p:ph type="sldNum" sz="quarter" idx="12"/>
          </p:nvPr>
        </p:nvSpPr>
        <p:spPr/>
        <p:txBody>
          <a:bodyPr/>
          <a:lstStyle/>
          <a:p>
            <a:fld id="{5FC1FABE-DE16-4DC5-9B05-F5DA53123318}" type="slidenum">
              <a:rPr lang="fr-FR" smtClean="0"/>
              <a:t>22</a:t>
            </a:fld>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2236">
            <a:off x="-94338" y="4305477"/>
            <a:ext cx="2383947" cy="1787961"/>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01467">
            <a:off x="4712137" y="4292251"/>
            <a:ext cx="2273847" cy="1705385"/>
          </a:xfrm>
          <a:prstGeom prst="rect">
            <a:avLst/>
          </a:prstGeom>
        </p:spPr>
      </p:pic>
      <p:sp>
        <p:nvSpPr>
          <p:cNvPr id="2" name="ZoneTexte 1"/>
          <p:cNvSpPr txBox="1"/>
          <p:nvPr/>
        </p:nvSpPr>
        <p:spPr>
          <a:xfrm>
            <a:off x="2024844" y="179512"/>
            <a:ext cx="2952328" cy="369332"/>
          </a:xfrm>
          <a:prstGeom prst="rect">
            <a:avLst/>
          </a:prstGeom>
          <a:noFill/>
        </p:spPr>
        <p:txBody>
          <a:bodyPr wrap="square" rtlCol="0">
            <a:spAutoFit/>
          </a:bodyPr>
          <a:lstStyle/>
          <a:p>
            <a:r>
              <a:rPr lang="fr-FR" dirty="0"/>
              <a:t>    </a:t>
            </a:r>
            <a:r>
              <a:rPr lang="fr-FR" sz="1600" b="1" dirty="0">
                <a:solidFill>
                  <a:schemeClr val="tx2">
                    <a:lumMod val="60000"/>
                    <a:lumOff val="40000"/>
                  </a:schemeClr>
                </a:solidFill>
              </a:rPr>
              <a:t>Les Yeux de </a:t>
            </a:r>
            <a:r>
              <a:rPr lang="fr-FR" sz="1600" b="1" dirty="0" err="1">
                <a:solidFill>
                  <a:schemeClr val="tx2">
                    <a:lumMod val="60000"/>
                    <a:lumOff val="40000"/>
                  </a:schemeClr>
                </a:solidFill>
              </a:rPr>
              <a:t>Salazac</a:t>
            </a:r>
            <a:endParaRPr lang="fr-FR" sz="1600" b="1" dirty="0">
              <a:solidFill>
                <a:schemeClr val="tx2">
                  <a:lumMod val="60000"/>
                  <a:lumOff val="40000"/>
                </a:schemeClr>
              </a:solidFill>
            </a:endParaRPr>
          </a:p>
        </p:txBody>
      </p:sp>
      <p:sp>
        <p:nvSpPr>
          <p:cNvPr id="8" name="ZoneTexte 7"/>
          <p:cNvSpPr txBox="1"/>
          <p:nvPr/>
        </p:nvSpPr>
        <p:spPr>
          <a:xfrm>
            <a:off x="100786" y="611560"/>
            <a:ext cx="6621232" cy="3631763"/>
          </a:xfrm>
          <a:prstGeom prst="rect">
            <a:avLst/>
          </a:prstGeom>
          <a:noFill/>
        </p:spPr>
        <p:txBody>
          <a:bodyPr wrap="square" rtlCol="0">
            <a:spAutoFit/>
          </a:bodyPr>
          <a:lstStyle/>
          <a:p>
            <a:r>
              <a:rPr lang="fr-FR" sz="1000" dirty="0"/>
              <a:t>Nous débutons ici une rubrique, qui se glisse dans le regard de ceux qui  sont les « anges », gardiens de notre village. A chaque parution, nous irons à la rencontre d’une histoire, comme un coup d’œil dans le rétroviseur, comme une parenthèse habitée de curiosité et de tendresse, pour écouter un instant, le modeste récit de la vie. C’est en quelque sorte, un puzzle, ou chaque pièce compose un morceau du passé.</a:t>
            </a:r>
          </a:p>
          <a:p>
            <a:r>
              <a:rPr lang="fr-FR" sz="1000" dirty="0"/>
              <a:t>Alors muni de mes vieux complices, un stylo et une feuille blanche, je suis allé à la rencontre d’Evelyne Brun.</a:t>
            </a:r>
          </a:p>
          <a:p>
            <a:r>
              <a:rPr lang="fr-FR" sz="1000" dirty="0"/>
              <a:t>Merci à elle, de m’avoir accueilli ainsi.</a:t>
            </a:r>
          </a:p>
          <a:p>
            <a:endParaRPr lang="fr-FR" sz="1000" dirty="0"/>
          </a:p>
          <a:p>
            <a:r>
              <a:rPr lang="fr-FR" sz="1000" dirty="0"/>
              <a:t>Aujourd'hui, sous les cils battants au rythme du soleil et des ombres,  s’ouvrent, les yeux  pétillants  d’Evelyne, ou se mêlent malice et générosité. Tout comme sa mère une génération plus tôt, elle est née dans la maison familiale,,  et découvre ce monde, le  4 juillet 1952. </a:t>
            </a:r>
          </a:p>
          <a:p>
            <a:r>
              <a:rPr lang="fr-FR" sz="1000" dirty="0" err="1"/>
              <a:t>Salazac</a:t>
            </a:r>
            <a:r>
              <a:rPr lang="fr-FR" sz="1000" dirty="0"/>
              <a:t>, sera et demeure à jamais son berceau. Dans cette même maison, sa maman tient l’épicerie du village, de ces points de rencontres qui nous manquent tant à présent.</a:t>
            </a:r>
          </a:p>
          <a:p>
            <a:r>
              <a:rPr lang="fr-FR" sz="1000" dirty="0"/>
              <a:t>Le Docteur </a:t>
            </a:r>
            <a:r>
              <a:rPr lang="fr-FR" sz="1000" dirty="0" err="1"/>
              <a:t>Vieu</a:t>
            </a:r>
            <a:r>
              <a:rPr lang="fr-FR" sz="1000" dirty="0"/>
              <a:t> de Pont Saint Esprit sera celui qui accompagnera sa naissance, aidé de la grand-mère de </a:t>
            </a:r>
            <a:r>
              <a:rPr lang="fr-FR" sz="1000" dirty="0" smtClean="0"/>
              <a:t>Patrick </a:t>
            </a:r>
            <a:r>
              <a:rPr lang="fr-FR" sz="1000" dirty="0" err="1"/>
              <a:t>Guillaumont</a:t>
            </a:r>
            <a:r>
              <a:rPr lang="fr-FR" sz="1000" dirty="0"/>
              <a:t> qui prendra le rôle de sage femme. A cette époque, chacun se rendait disponible à la vie. Elle va donc grandir, et découvrir tous les âges dans le petit monde de son village.</a:t>
            </a:r>
          </a:p>
          <a:p>
            <a:r>
              <a:rPr lang="fr-FR" sz="1000" dirty="0"/>
              <a:t>C’était une grande famille dit elle, complicité et  solidarité , n’étaient de vains mots. Les soirs d’été, les enfants jouaient dans les rues du village, sous le regard des parents et des anciens, tous discutaient sur les bancs et chaises prévues pour cette veillée, c’était un rendez vous précieux.</a:t>
            </a:r>
          </a:p>
          <a:p>
            <a:r>
              <a:rPr lang="fr-FR" sz="1000" dirty="0"/>
              <a:t>A l’école de </a:t>
            </a:r>
            <a:r>
              <a:rPr lang="fr-FR" sz="1000" dirty="0" err="1"/>
              <a:t>Salazac</a:t>
            </a:r>
            <a:r>
              <a:rPr lang="fr-FR" sz="1000" dirty="0"/>
              <a:t>, (et oui, nos avions une école), avec Mr Monier l’instituteur respecté et redouté, Evelyne prépara son Certificat d’Etude,  jusqu’à l'âge de 14 ans . Ses copains de classe se nomment Louis, Colette, Dominique, Denis, René, Maurice. Elle poursuit sa formation à la Maison Familiale Rurale, ou l’on apprend la couture, la cuisine, à tenir son foyer. En parallèle, elle travaillera dans les vignes, et s’occupera des cerises sur les terres de son père. </a:t>
            </a:r>
          </a:p>
        </p:txBody>
      </p:sp>
    </p:spTree>
    <p:extLst>
      <p:ext uri="{BB962C8B-B14F-4D97-AF65-F5344CB8AC3E}">
        <p14:creationId xmlns:p14="http://schemas.microsoft.com/office/powerpoint/2010/main" val="289150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C1FABE-DE16-4DC5-9B05-F5DA53123318}" type="slidenum">
              <a:rPr lang="fr-FR" smtClean="0"/>
              <a:t>23</a:t>
            </a:fld>
            <a:endParaRPr lang="fr-FR" dirty="0"/>
          </a:p>
        </p:txBody>
      </p:sp>
      <p:sp>
        <p:nvSpPr>
          <p:cNvPr id="5" name="Rectangle 4"/>
          <p:cNvSpPr/>
          <p:nvPr/>
        </p:nvSpPr>
        <p:spPr>
          <a:xfrm>
            <a:off x="130349" y="251520"/>
            <a:ext cx="6624736" cy="2416046"/>
          </a:xfrm>
          <a:prstGeom prst="rect">
            <a:avLst/>
          </a:prstGeom>
        </p:spPr>
        <p:txBody>
          <a:bodyPr wrap="square">
            <a:spAutoFit/>
          </a:bodyPr>
          <a:lstStyle/>
          <a:p>
            <a:r>
              <a:rPr lang="fr-FR" sz="1000" dirty="0"/>
              <a:t>Le </a:t>
            </a:r>
            <a:r>
              <a:rPr lang="fr-FR" sz="1000" dirty="0" err="1"/>
              <a:t>week</a:t>
            </a:r>
            <a:r>
              <a:rPr lang="fr-FR" sz="1000" dirty="0"/>
              <a:t> end, il n’est pas rare de voir les trois mousquetaires,  filer vers Bagnols, au « Leader » le dancing, qui aujourd’hui a été remplacé, par un magasin BUT. Louis est au volant de sa 2CV,  c’est l’aventure, le sirop de la jeunesse. </a:t>
            </a:r>
          </a:p>
          <a:p>
            <a:r>
              <a:rPr lang="fr-FR" sz="1000" dirty="0"/>
              <a:t>L’été, le Mas </a:t>
            </a:r>
            <a:r>
              <a:rPr lang="fr-FR" sz="1000" dirty="0" err="1"/>
              <a:t>Gravil</a:t>
            </a:r>
            <a:r>
              <a:rPr lang="fr-FR" sz="1000" dirty="0"/>
              <a:t> accueille les camps de scouts, et c’est là qu’Evelyne rencontrera son futur mari. Après son mariage, les tourtereaux sont amenés à vivre à Paris, une année durant. Au retour, une opportunité se présente, elle remplace Josette Alberge, et sera couturière à St Julien de </a:t>
            </a:r>
            <a:r>
              <a:rPr lang="fr-FR" sz="1000" dirty="0" err="1"/>
              <a:t>Peyrolas</a:t>
            </a:r>
            <a:r>
              <a:rPr lang="fr-FR" sz="1000" dirty="0"/>
              <a:t>. </a:t>
            </a:r>
          </a:p>
          <a:p>
            <a:r>
              <a:rPr lang="fr-FR" sz="1000" dirty="0"/>
              <a:t>Deux enfants, Fabrice et </a:t>
            </a:r>
            <a:r>
              <a:rPr lang="fr-FR" sz="1000" dirty="0" smtClean="0"/>
              <a:t>Magali, </a:t>
            </a:r>
            <a:r>
              <a:rPr lang="fr-FR" sz="1000" dirty="0"/>
              <a:t>naitrons de leur union, puis quatre petits enfants viendront s’agités dans sa maison, la vie brode l’histoire d’Evelyne, et les albums photos sont des trésors dont elle m’ouvre les pages.</a:t>
            </a:r>
          </a:p>
          <a:p>
            <a:r>
              <a:rPr lang="fr-FR" sz="1000" dirty="0"/>
              <a:t>Un brin de timidité, un soupçon d’espièglerie, vous croiserez notre Evelyne dans les rues de </a:t>
            </a:r>
            <a:r>
              <a:rPr lang="fr-FR" sz="1000" dirty="0" err="1"/>
              <a:t>Salazac</a:t>
            </a:r>
            <a:r>
              <a:rPr lang="fr-FR" sz="1000" dirty="0"/>
              <a:t>, qui, de son pas volontaire, ira au chevet de celui ou celle dans le besoin, comme elle veille à ouvrir notre église chaque </a:t>
            </a:r>
            <a:r>
              <a:rPr lang="fr-FR" sz="1000" dirty="0" err="1"/>
              <a:t>week</a:t>
            </a:r>
            <a:r>
              <a:rPr lang="fr-FR" sz="1000" dirty="0"/>
              <a:t> end.  Si vous passez devant la maison du 1 rue courte, (la rue ne peut pas être plus courte, c’est le seul numéro), prenez le temps de bavarder et de </a:t>
            </a:r>
            <a:r>
              <a:rPr lang="fr-FR" sz="1000" dirty="0" smtClean="0"/>
              <a:t>découvrir </a:t>
            </a:r>
            <a:r>
              <a:rPr lang="fr-FR" sz="1000" dirty="0"/>
              <a:t>ses recoins d’histoire protégés des murs du </a:t>
            </a:r>
            <a:r>
              <a:rPr lang="fr-FR" sz="1000" dirty="0" smtClean="0"/>
              <a:t>rempart. Ce mardi 4 juillet, c’est son anniversaire. </a:t>
            </a:r>
            <a:endParaRPr lang="fr-FR" sz="1000" dirty="0"/>
          </a:p>
          <a:p>
            <a:r>
              <a:rPr lang="fr-FR" sz="1000" dirty="0"/>
              <a:t>Evelyne, elle, me dit, si c’était à refaire, je referai tout pareil.</a:t>
            </a:r>
          </a:p>
          <a:p>
            <a:r>
              <a:rPr lang="fr-FR" sz="1000" dirty="0"/>
              <a:t>                                                                                                                                 Patrick Tonarelli</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26141">
            <a:off x="1776458" y="3670421"/>
            <a:ext cx="5847669" cy="402495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49" y="2555776"/>
            <a:ext cx="3525010" cy="2787773"/>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26738">
            <a:off x="290680" y="5681383"/>
            <a:ext cx="3470230" cy="2896869"/>
          </a:xfrm>
          <a:prstGeom prst="rect">
            <a:avLst/>
          </a:prstGeom>
        </p:spPr>
      </p:pic>
    </p:spTree>
    <p:extLst>
      <p:ext uri="{BB962C8B-B14F-4D97-AF65-F5344CB8AC3E}">
        <p14:creationId xmlns:p14="http://schemas.microsoft.com/office/powerpoint/2010/main" val="43599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6F41C93-E405-2CE9-6520-66753CEF08D4}"/>
              </a:ext>
            </a:extLst>
          </p:cNvPr>
          <p:cNvSpPr txBox="1"/>
          <p:nvPr/>
        </p:nvSpPr>
        <p:spPr>
          <a:xfrm flipH="1">
            <a:off x="1892577" y="8420725"/>
            <a:ext cx="3061311" cy="723275"/>
          </a:xfrm>
          <a:prstGeom prst="rect">
            <a:avLst/>
          </a:prstGeom>
          <a:noFill/>
        </p:spPr>
        <p:txBody>
          <a:bodyPr wrap="square" rtlCol="0">
            <a:spAutoFit/>
          </a:bodyPr>
          <a:lstStyle/>
          <a:p>
            <a:pPr algn="ctr"/>
            <a:r>
              <a:rPr lang="fr-FR" sz="900" b="1" dirty="0">
                <a:solidFill>
                  <a:srgbClr val="002060"/>
                </a:solidFill>
              </a:rPr>
              <a:t>Salazac Infos</a:t>
            </a:r>
          </a:p>
          <a:p>
            <a:pPr algn="ctr"/>
            <a:r>
              <a:rPr lang="fr-FR" sz="800" dirty="0">
                <a:solidFill>
                  <a:srgbClr val="002060"/>
                </a:solidFill>
              </a:rPr>
              <a:t>Mairie de Salazac – 3, place de la Fontaine – 30760 SALAZAC</a:t>
            </a:r>
          </a:p>
          <a:p>
            <a:pPr algn="ctr"/>
            <a:r>
              <a:rPr lang="fr-FR" sz="800" dirty="0">
                <a:solidFill>
                  <a:srgbClr val="002060"/>
                </a:solidFill>
              </a:rPr>
              <a:t>04 66 82 14 69 – </a:t>
            </a:r>
            <a:r>
              <a:rPr lang="fr-FR" sz="800" dirty="0">
                <a:solidFill>
                  <a:srgbClr val="002060"/>
                </a:solidFill>
                <a:hlinkClick r:id="rId2">
                  <a:extLst>
                    <a:ext uri="{A12FA001-AC4F-418D-AE19-62706E023703}">
                      <ahyp:hlinkClr xmlns:ahyp="http://schemas.microsoft.com/office/drawing/2018/hyperlinkcolor" xmlns="" val="tx"/>
                    </a:ext>
                  </a:extLst>
                </a:hlinkClick>
              </a:rPr>
              <a:t>mairie.salazac@wanadoo.fr</a:t>
            </a:r>
            <a:endParaRPr lang="fr-FR" sz="800" dirty="0">
              <a:solidFill>
                <a:srgbClr val="002060"/>
              </a:solidFill>
            </a:endParaRPr>
          </a:p>
          <a:p>
            <a:pPr algn="ctr"/>
            <a:r>
              <a:rPr lang="fr-FR" sz="800" dirty="0">
                <a:solidFill>
                  <a:srgbClr val="002060"/>
                </a:solidFill>
              </a:rPr>
              <a:t>Commission Communication</a:t>
            </a:r>
          </a:p>
          <a:p>
            <a:pPr algn="ctr"/>
            <a:r>
              <a:rPr lang="fr-FR" sz="800" dirty="0">
                <a:solidFill>
                  <a:srgbClr val="002060"/>
                </a:solidFill>
              </a:rPr>
              <a:t>Patrick TONARELLI – Léa CHELABI – Maud BRUNONI</a:t>
            </a:r>
          </a:p>
        </p:txBody>
      </p:sp>
      <p:sp>
        <p:nvSpPr>
          <p:cNvPr id="6" name="Espace réservé du numéro de diapositive 5"/>
          <p:cNvSpPr>
            <a:spLocks noGrp="1"/>
          </p:cNvSpPr>
          <p:nvPr>
            <p:ph type="sldNum" sz="quarter" idx="12"/>
          </p:nvPr>
        </p:nvSpPr>
        <p:spPr/>
        <p:txBody>
          <a:bodyPr/>
          <a:lstStyle/>
          <a:p>
            <a:fld id="{5FC1FABE-DE16-4DC5-9B05-F5DA53123318}" type="slidenum">
              <a:rPr lang="fr-FR" smtClean="0"/>
              <a:t>24</a:t>
            </a:fld>
            <a:endParaRPr lang="fr-FR" dirty="0"/>
          </a:p>
        </p:txBody>
      </p:sp>
      <p:sp>
        <p:nvSpPr>
          <p:cNvPr id="2" name="Rectangle 1"/>
          <p:cNvSpPr/>
          <p:nvPr/>
        </p:nvSpPr>
        <p:spPr>
          <a:xfrm>
            <a:off x="151231" y="179512"/>
            <a:ext cx="6480720" cy="5463034"/>
          </a:xfrm>
          <a:prstGeom prst="rect">
            <a:avLst/>
          </a:prstGeom>
          <a:ln>
            <a:solidFill>
              <a:schemeClr val="accent1"/>
            </a:solidFill>
          </a:ln>
        </p:spPr>
        <p:txBody>
          <a:bodyPr wrap="square">
            <a:spAutoFit/>
          </a:bodyPr>
          <a:lstStyle/>
          <a:p>
            <a:endParaRPr lang="fr-FR" sz="900" dirty="0"/>
          </a:p>
          <a:p>
            <a:r>
              <a:rPr lang="fr-FR" sz="1000" dirty="0">
                <a:solidFill>
                  <a:schemeClr val="tx2">
                    <a:lumMod val="75000"/>
                  </a:schemeClr>
                </a:solidFill>
              </a:rPr>
              <a:t>L’été est là, comme à l’accoutumée, SALAZAC accueille ses résidents secondaires et vacanciers. </a:t>
            </a:r>
          </a:p>
          <a:p>
            <a:r>
              <a:rPr lang="fr-FR" sz="1000" dirty="0">
                <a:solidFill>
                  <a:schemeClr val="tx2">
                    <a:lumMod val="75000"/>
                  </a:schemeClr>
                </a:solidFill>
              </a:rPr>
              <a:t>La fin de l’année scolaire pour nos écoliers est rythmée par la fête des écoles à laquelle les parents, famille et amis ont été conviés. </a:t>
            </a:r>
          </a:p>
          <a:p>
            <a:r>
              <a:rPr lang="fr-FR" sz="1000" dirty="0">
                <a:solidFill>
                  <a:schemeClr val="tx2">
                    <a:lumMod val="75000"/>
                  </a:schemeClr>
                </a:solidFill>
              </a:rPr>
              <a:t>Concernant notre village, qu’il me soit permis de remercier ici publiquement l’ensemble des bénévoles du Comité des Fêtes de SALAZAC pour la réussite des dernières manifestations festives, fête du Printemps et fête votive. Bravo pour votre dévouement </a:t>
            </a:r>
            <a:r>
              <a:rPr lang="fr-FR" sz="1000" dirty="0" smtClean="0">
                <a:solidFill>
                  <a:schemeClr val="tx2">
                    <a:lumMod val="75000"/>
                  </a:schemeClr>
                </a:solidFill>
              </a:rPr>
              <a:t>. Encore </a:t>
            </a:r>
            <a:r>
              <a:rPr lang="fr-FR" sz="1000" dirty="0">
                <a:solidFill>
                  <a:schemeClr val="tx2">
                    <a:lumMod val="75000"/>
                  </a:schemeClr>
                </a:solidFill>
              </a:rPr>
              <a:t>merci à tous !</a:t>
            </a:r>
          </a:p>
          <a:p>
            <a:r>
              <a:rPr lang="fr-FR" sz="1000" dirty="0">
                <a:solidFill>
                  <a:schemeClr val="tx2">
                    <a:lumMod val="75000"/>
                  </a:schemeClr>
                </a:solidFill>
              </a:rPr>
              <a:t>Les festivités se poursuivent avec les Vendredis de SALAZAC, vous trouverez l’équipe municipale et les bénévoles Place Saint Clément chaque vendredi du 14 juillet au 11 août. </a:t>
            </a:r>
          </a:p>
          <a:p>
            <a:r>
              <a:rPr lang="fr-FR" sz="1000" dirty="0">
                <a:solidFill>
                  <a:schemeClr val="tx2">
                    <a:lumMod val="75000"/>
                  </a:schemeClr>
                </a:solidFill>
              </a:rPr>
              <a:t>Parlez-en autour de vous, et venez nombreux !!!</a:t>
            </a:r>
          </a:p>
          <a:p>
            <a:r>
              <a:rPr lang="fr-FR" sz="1000" dirty="0" smtClean="0">
                <a:solidFill>
                  <a:schemeClr val="tx2">
                    <a:lumMod val="75000"/>
                  </a:schemeClr>
                </a:solidFill>
              </a:rPr>
              <a:t>Nouveauté </a:t>
            </a:r>
            <a:r>
              <a:rPr lang="fr-FR" sz="1000" dirty="0">
                <a:solidFill>
                  <a:schemeClr val="tx2">
                    <a:lumMod val="75000"/>
                  </a:schemeClr>
                </a:solidFill>
              </a:rPr>
              <a:t>cette année, nous accueillons une course semi nocturne le 17 août dans les rues du village. </a:t>
            </a:r>
          </a:p>
          <a:p>
            <a:endParaRPr lang="fr-FR" sz="1000" dirty="0" smtClean="0">
              <a:solidFill>
                <a:schemeClr val="tx2">
                  <a:lumMod val="75000"/>
                </a:schemeClr>
              </a:solidFill>
            </a:endParaRPr>
          </a:p>
          <a:p>
            <a:r>
              <a:rPr lang="fr-FR" sz="1000" dirty="0" smtClean="0">
                <a:solidFill>
                  <a:schemeClr val="tx2">
                    <a:lumMod val="75000"/>
                  </a:schemeClr>
                </a:solidFill>
              </a:rPr>
              <a:t>La </a:t>
            </a:r>
            <a:r>
              <a:rPr lang="fr-FR" sz="1000" dirty="0">
                <a:solidFill>
                  <a:schemeClr val="tx2">
                    <a:lumMod val="75000"/>
                  </a:schemeClr>
                </a:solidFill>
              </a:rPr>
              <a:t>douceur de vivre n’empêche pas les incivilités. Certaines sont récurrentes. J’invite chacun à respecter la règlementation de la Redevance Incitative ainsi que les points d’apports volontaires. </a:t>
            </a:r>
          </a:p>
          <a:p>
            <a:r>
              <a:rPr lang="fr-FR" sz="1000" dirty="0">
                <a:solidFill>
                  <a:schemeClr val="tx2">
                    <a:lumMod val="75000"/>
                  </a:schemeClr>
                </a:solidFill>
              </a:rPr>
              <a:t>Depuis plusieurs semaines, nous sommes frappés par une sécheresse que l’on annonce historique.</a:t>
            </a:r>
          </a:p>
          <a:p>
            <a:r>
              <a:rPr lang="fr-FR" sz="1000" dirty="0">
                <a:solidFill>
                  <a:schemeClr val="tx2">
                    <a:lumMod val="75000"/>
                  </a:schemeClr>
                </a:solidFill>
              </a:rPr>
              <a:t>Notre commune a déjà été classée par les services de l’État, en « crise » les dernières pluies nous avons permis de passer en « alerte ». </a:t>
            </a:r>
          </a:p>
          <a:p>
            <a:r>
              <a:rPr lang="fr-FR" sz="1000" dirty="0">
                <a:solidFill>
                  <a:schemeClr val="tx2">
                    <a:lumMod val="75000"/>
                  </a:schemeClr>
                </a:solidFill>
              </a:rPr>
              <a:t>Nous sommes tous pleinement mobilisés pour faire face à cet aléa climatique à travers un certain nombre de mesures prises dès le printemps pour diminuer notre consommation d’eau.</a:t>
            </a:r>
          </a:p>
          <a:p>
            <a:r>
              <a:rPr lang="fr-FR" sz="1000" dirty="0">
                <a:solidFill>
                  <a:schemeClr val="tx2">
                    <a:lumMod val="75000"/>
                  </a:schemeClr>
                </a:solidFill>
              </a:rPr>
              <a:t>C’est tous ensemble que nous parviendrons à surmonter cette période. Je sais pouvoir compter sur l’engagement de chacune et </a:t>
            </a:r>
            <a:r>
              <a:rPr lang="fr-FR" sz="1000" dirty="0" smtClean="0">
                <a:solidFill>
                  <a:schemeClr val="tx2">
                    <a:lumMod val="75000"/>
                  </a:schemeClr>
                </a:solidFill>
              </a:rPr>
              <a:t>chacun d’entre </a:t>
            </a:r>
            <a:r>
              <a:rPr lang="fr-FR" sz="1000" dirty="0">
                <a:solidFill>
                  <a:schemeClr val="tx2">
                    <a:lumMod val="75000"/>
                  </a:schemeClr>
                </a:solidFill>
              </a:rPr>
              <a:t>vous pour respecter au mieux les dispositions prises par les services préfectoraux tant en ce qui concerne l’usage de l’eau comme s’agissant des obligations en matière de débroussaillage afin de limiter le risque incendie qui s’est accru du fait de cette sécheresse.</a:t>
            </a:r>
          </a:p>
          <a:p>
            <a:endParaRPr lang="fr-FR" sz="1000" dirty="0" smtClean="0">
              <a:solidFill>
                <a:schemeClr val="tx2">
                  <a:lumMod val="75000"/>
                </a:schemeClr>
              </a:solidFill>
            </a:endParaRPr>
          </a:p>
          <a:p>
            <a:r>
              <a:rPr lang="fr-FR" sz="1000" dirty="0" smtClean="0">
                <a:solidFill>
                  <a:schemeClr val="tx2">
                    <a:lumMod val="75000"/>
                  </a:schemeClr>
                </a:solidFill>
              </a:rPr>
              <a:t>Les </a:t>
            </a:r>
            <a:r>
              <a:rPr lang="fr-FR" sz="1000" dirty="0">
                <a:solidFill>
                  <a:schemeClr val="tx2">
                    <a:lumMod val="75000"/>
                  </a:schemeClr>
                </a:solidFill>
              </a:rPr>
              <a:t>travaux sur la route de </a:t>
            </a:r>
            <a:r>
              <a:rPr lang="fr-FR" sz="1000" dirty="0" err="1">
                <a:solidFill>
                  <a:schemeClr val="tx2">
                    <a:lumMod val="75000"/>
                  </a:schemeClr>
                </a:solidFill>
              </a:rPr>
              <a:t>Cabaresse</a:t>
            </a:r>
            <a:r>
              <a:rPr lang="fr-FR" sz="1000" dirty="0">
                <a:solidFill>
                  <a:schemeClr val="tx2">
                    <a:lumMod val="75000"/>
                  </a:schemeClr>
                </a:solidFill>
              </a:rPr>
              <a:t> sont terminés. Nous sommes satisfaits du travail réalisé par l’entreprise BRAJA. La reprise totale du support et la réalisation du bi couche ont abouti après de longues et difficiles discussions et visites de terrain. </a:t>
            </a:r>
            <a:r>
              <a:rPr lang="fr-FR" sz="1000" dirty="0" smtClean="0">
                <a:solidFill>
                  <a:schemeClr val="tx2">
                    <a:lumMod val="75000"/>
                  </a:schemeClr>
                </a:solidFill>
              </a:rPr>
              <a:t>Depuis </a:t>
            </a:r>
            <a:r>
              <a:rPr lang="fr-FR" sz="1000" dirty="0">
                <a:solidFill>
                  <a:schemeClr val="tx2">
                    <a:lumMod val="75000"/>
                  </a:schemeClr>
                </a:solidFill>
              </a:rPr>
              <a:t>quelques mois les opérateurs téléphoniques déploient la fibre dans les foyers des administrés qui en font la demande. </a:t>
            </a:r>
            <a:r>
              <a:rPr lang="fr-FR" sz="1000" dirty="0" smtClean="0">
                <a:solidFill>
                  <a:schemeClr val="tx2">
                    <a:lumMod val="75000"/>
                  </a:schemeClr>
                </a:solidFill>
              </a:rPr>
              <a:t>Espérons </a:t>
            </a:r>
            <a:r>
              <a:rPr lang="fr-FR" sz="1000" dirty="0">
                <a:solidFill>
                  <a:schemeClr val="tx2">
                    <a:lumMod val="75000"/>
                  </a:schemeClr>
                </a:solidFill>
              </a:rPr>
              <a:t>que lorsque tous les foyers seront raccordés les mêmes problèmes que nous connaissons depuis des années ne reviennent pas. </a:t>
            </a:r>
            <a:endParaRPr lang="fr-FR" sz="1000" dirty="0" smtClean="0">
              <a:solidFill>
                <a:schemeClr val="tx2">
                  <a:lumMod val="75000"/>
                </a:schemeClr>
              </a:solidFill>
            </a:endParaRPr>
          </a:p>
          <a:p>
            <a:endParaRPr lang="fr-FR" sz="1000" dirty="0">
              <a:solidFill>
                <a:schemeClr val="tx2">
                  <a:lumMod val="75000"/>
                </a:schemeClr>
              </a:solidFill>
            </a:endParaRPr>
          </a:p>
          <a:p>
            <a:r>
              <a:rPr lang="fr-FR" sz="1000" dirty="0">
                <a:solidFill>
                  <a:schemeClr val="tx2">
                    <a:lumMod val="75000"/>
                  </a:schemeClr>
                </a:solidFill>
              </a:rPr>
              <a:t>Chers habitants de SALAZAC, je vous souhaite de profiter pleinement de notre exceptionnel territoire sur lequel nous avons tant de chance de vivre.</a:t>
            </a:r>
          </a:p>
          <a:p>
            <a:r>
              <a:rPr lang="fr-FR" sz="1000" dirty="0">
                <a:solidFill>
                  <a:schemeClr val="tx2">
                    <a:lumMod val="75000"/>
                  </a:schemeClr>
                </a:solidFill>
              </a:rPr>
              <a:t>Dans l’attente du plaisir de vous rencontrer pour échanger,</a:t>
            </a:r>
          </a:p>
          <a:p>
            <a:r>
              <a:rPr lang="fr-FR" sz="1000" dirty="0">
                <a:solidFill>
                  <a:schemeClr val="tx2">
                    <a:lumMod val="75000"/>
                  </a:schemeClr>
                </a:solidFill>
              </a:rPr>
              <a:t>									Sophie GUIGUE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690" y="5868144"/>
            <a:ext cx="4297084" cy="2487580"/>
          </a:xfrm>
          <a:prstGeom prst="rect">
            <a:avLst/>
          </a:prstGeom>
        </p:spPr>
      </p:pic>
    </p:spTree>
    <p:extLst>
      <p:ext uri="{BB962C8B-B14F-4D97-AF65-F5344CB8AC3E}">
        <p14:creationId xmlns:p14="http://schemas.microsoft.com/office/powerpoint/2010/main" val="300338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8883">
            <a:off x="4370555" y="5299600"/>
            <a:ext cx="2194952" cy="1419561"/>
          </a:xfrm>
          <a:prstGeom prst="rect">
            <a:avLst/>
          </a:prstGeom>
        </p:spPr>
      </p:pic>
      <p:sp>
        <p:nvSpPr>
          <p:cNvPr id="8" name="Espace réservé du numéro de diapositive 7"/>
          <p:cNvSpPr>
            <a:spLocks noGrp="1"/>
          </p:cNvSpPr>
          <p:nvPr>
            <p:ph type="sldNum" sz="quarter" idx="12"/>
          </p:nvPr>
        </p:nvSpPr>
        <p:spPr/>
        <p:txBody>
          <a:bodyPr/>
          <a:lstStyle/>
          <a:p>
            <a:fld id="{5FC1FABE-DE16-4DC5-9B05-F5DA53123318}" type="slidenum">
              <a:rPr lang="fr-FR" smtClean="0"/>
              <a:t>3</a:t>
            </a:fld>
            <a:endParaRPr lang="fr-FR" dirty="0"/>
          </a:p>
        </p:txBody>
      </p:sp>
      <p:sp>
        <p:nvSpPr>
          <p:cNvPr id="6" name="Rectangle 5"/>
          <p:cNvSpPr/>
          <p:nvPr/>
        </p:nvSpPr>
        <p:spPr>
          <a:xfrm>
            <a:off x="260648" y="107504"/>
            <a:ext cx="6381328" cy="1408078"/>
          </a:xfrm>
          <a:prstGeom prst="rect">
            <a:avLst/>
          </a:prstGeom>
        </p:spPr>
        <p:txBody>
          <a:bodyPr wrap="square">
            <a:spAutoFit/>
          </a:bodyPr>
          <a:lstStyle/>
          <a:p>
            <a:r>
              <a:rPr lang="fr-FR" sz="1200" b="1" dirty="0"/>
              <a:t>                                                         Nuisances sonores</a:t>
            </a:r>
          </a:p>
          <a:p>
            <a:endParaRPr lang="fr-FR" sz="800" b="1" dirty="0"/>
          </a:p>
          <a:p>
            <a:r>
              <a:rPr lang="fr-FR" sz="900" dirty="0"/>
              <a:t>Le week-end est la période idéale pour bricoler, entretenir le jardin, et autres activités ludiques que tout un chacun ne peut effectuer en semaine. Mais la vie en communauté nous doit de respecter le voisinage. Les nuisances sonores font parties des conflits qui peuvent dégénérer .Voici un petit rappel des horaires ou les bricolos du dimanche peuvent en toute quiétudes s adonner a leurs sports favoris.</a:t>
            </a:r>
          </a:p>
          <a:p>
            <a:r>
              <a:rPr lang="pt-BR" sz="900" dirty="0"/>
              <a:t>En semaines 9 h/12 13h30/19H30</a:t>
            </a:r>
          </a:p>
          <a:p>
            <a:r>
              <a:rPr lang="fr-FR" sz="900" dirty="0"/>
              <a:t>Samedi 9h/12h 15h/19h - Dimanche et jours fériés 10h /12h</a:t>
            </a:r>
          </a:p>
          <a:p>
            <a:r>
              <a:rPr lang="fr-FR" sz="900" dirty="0"/>
              <a:t>La limite est de 5 décibels. Vous trouverez ci-joint une échelle de barèmes .</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491" y="1751736"/>
            <a:ext cx="2815510" cy="1881222"/>
          </a:xfrm>
          <a:prstGeom prst="rect">
            <a:avLst/>
          </a:prstGeom>
        </p:spPr>
      </p:pic>
      <p:sp>
        <p:nvSpPr>
          <p:cNvPr id="4" name="ZoneTexte 3"/>
          <p:cNvSpPr txBox="1"/>
          <p:nvPr/>
        </p:nvSpPr>
        <p:spPr>
          <a:xfrm>
            <a:off x="215701" y="6469763"/>
            <a:ext cx="6399263" cy="984885"/>
          </a:xfrm>
          <a:prstGeom prst="rect">
            <a:avLst/>
          </a:prstGeom>
          <a:noFill/>
        </p:spPr>
        <p:txBody>
          <a:bodyPr wrap="square" rtlCol="0">
            <a:spAutoFit/>
          </a:bodyPr>
          <a:lstStyle/>
          <a:p>
            <a:r>
              <a:rPr lang="fr-FR" sz="1400" b="1" dirty="0">
                <a:solidFill>
                  <a:srgbClr val="C00000"/>
                </a:solidFill>
              </a:rPr>
              <a:t>           </a:t>
            </a:r>
            <a:r>
              <a:rPr lang="fr-FR" sz="1200" b="1" dirty="0">
                <a:solidFill>
                  <a:srgbClr val="C00000"/>
                </a:solidFill>
              </a:rPr>
              <a:t>Vol de plantes dans les bacs à fleurs municipaux</a:t>
            </a:r>
          </a:p>
          <a:p>
            <a:endParaRPr lang="fr-FR" sz="800" b="1" dirty="0">
              <a:solidFill>
                <a:srgbClr val="C00000"/>
              </a:solidFill>
            </a:endParaRPr>
          </a:p>
          <a:p>
            <a:r>
              <a:rPr lang="fr-FR" sz="900" b="1" dirty="0">
                <a:solidFill>
                  <a:srgbClr val="C00000"/>
                </a:solidFill>
              </a:rPr>
              <a:t>   Pitoyable attitude, que celle, qui consiste à se servir dans les bacs à fleurs du village. </a:t>
            </a:r>
          </a:p>
          <a:p>
            <a:r>
              <a:rPr lang="fr-FR" sz="900" b="1" dirty="0">
                <a:solidFill>
                  <a:srgbClr val="C00000"/>
                </a:solidFill>
              </a:rPr>
              <a:t>   C’est encore et toujours le drame  d’une minorité, qui pourri la vie de la commune.</a:t>
            </a:r>
          </a:p>
          <a:p>
            <a:r>
              <a:rPr lang="fr-FR" sz="900" b="1" dirty="0">
                <a:solidFill>
                  <a:srgbClr val="C00000"/>
                </a:solidFill>
              </a:rPr>
              <a:t>    Une manière de faire, moralement douteuse, et intellectuellement franchement imbécile.</a:t>
            </a:r>
          </a:p>
          <a:p>
            <a:endParaRPr lang="fr-FR" sz="900" b="1" dirty="0">
              <a:solidFill>
                <a:srgbClr val="C00000"/>
              </a:solidFill>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744" y="7308303"/>
            <a:ext cx="3308134" cy="1683781"/>
          </a:xfrm>
          <a:prstGeom prst="rect">
            <a:avLst/>
          </a:prstGeom>
        </p:spPr>
      </p:pic>
      <p:sp>
        <p:nvSpPr>
          <p:cNvPr id="3" name="Rectangle 2"/>
          <p:cNvSpPr/>
          <p:nvPr/>
        </p:nvSpPr>
        <p:spPr>
          <a:xfrm>
            <a:off x="240059" y="3851921"/>
            <a:ext cx="6381328" cy="1800493"/>
          </a:xfrm>
          <a:prstGeom prst="rect">
            <a:avLst/>
          </a:prstGeom>
        </p:spPr>
        <p:txBody>
          <a:bodyPr wrap="square">
            <a:spAutoFit/>
          </a:bodyPr>
          <a:lstStyle/>
          <a:p>
            <a:r>
              <a:rPr lang="fr-FR" sz="1200" b="1" dirty="0">
                <a:solidFill>
                  <a:schemeClr val="accent3">
                    <a:lumMod val="75000"/>
                  </a:schemeClr>
                </a:solidFill>
              </a:rPr>
              <a:t>                                                 Le Camping de </a:t>
            </a:r>
            <a:r>
              <a:rPr lang="fr-FR" sz="1200" b="1" dirty="0" err="1">
                <a:solidFill>
                  <a:schemeClr val="accent3">
                    <a:lumMod val="75000"/>
                  </a:schemeClr>
                </a:solidFill>
              </a:rPr>
              <a:t>Cabaresse</a:t>
            </a:r>
            <a:endParaRPr lang="fr-FR" sz="1200" b="1" dirty="0">
              <a:solidFill>
                <a:schemeClr val="accent3">
                  <a:lumMod val="75000"/>
                </a:schemeClr>
              </a:solidFill>
            </a:endParaRPr>
          </a:p>
          <a:p>
            <a:endParaRPr lang="fr-FR" sz="900" b="1" dirty="0">
              <a:solidFill>
                <a:schemeClr val="accent3">
                  <a:lumMod val="75000"/>
                </a:schemeClr>
              </a:solidFill>
            </a:endParaRPr>
          </a:p>
          <a:p>
            <a:r>
              <a:rPr lang="fr-FR" sz="900" b="1" dirty="0" err="1">
                <a:solidFill>
                  <a:schemeClr val="accent3">
                    <a:lumMod val="75000"/>
                  </a:schemeClr>
                </a:solidFill>
              </a:rPr>
              <a:t>Cabaresse</a:t>
            </a:r>
            <a:r>
              <a:rPr lang="fr-FR" sz="900" b="1" dirty="0">
                <a:solidFill>
                  <a:schemeClr val="accent3">
                    <a:lumMod val="75000"/>
                  </a:schemeClr>
                </a:solidFill>
              </a:rPr>
              <a:t> est un camping agréable pour les familles, composé de grands emplacements, tant ensoleillés qu'ombragés parmi les chênes et les pins. Il y a de bons équipements, comme une piscine (avec une petite terrasse), un magasin pour l'alimentation, un restaurant, un terrain de tennis, un minigolf, et un terrain de volleyball. Quelques caravanes sont disponibles à la location. La convivialité du camping ainsi que sa disposition permet aux enfants de s'amuser en toute sécurité. Son épicerie est à votre disposition, elle propose chaque jour une commande de pain.</a:t>
            </a:r>
            <a:br>
              <a:rPr lang="fr-FR" sz="900" b="1" dirty="0">
                <a:solidFill>
                  <a:schemeClr val="accent3">
                    <a:lumMod val="75000"/>
                  </a:schemeClr>
                </a:solidFill>
              </a:rPr>
            </a:br>
            <a:r>
              <a:rPr lang="fr-FR" sz="900" b="1" dirty="0">
                <a:solidFill>
                  <a:schemeClr val="accent3">
                    <a:lumMod val="75000"/>
                  </a:schemeClr>
                </a:solidFill>
              </a:rPr>
              <a:t>C’est aussi un point de départ idéal pour de belles randonnées à pied dans la forêt environnante. Vous trouverez également des promenades à faire aux environs, comme les rivières de l'Ardèche ou de la Cèze, des grottes, et des visites de villes historiques comme Orange, Nîmes et Avignon. </a:t>
            </a:r>
            <a:br>
              <a:rPr lang="fr-FR" sz="900" b="1" dirty="0">
                <a:solidFill>
                  <a:schemeClr val="accent3">
                    <a:lumMod val="75000"/>
                  </a:schemeClr>
                </a:solidFill>
              </a:rPr>
            </a:br>
            <a:endParaRPr lang="fr-FR" sz="900" b="1" dirty="0">
              <a:solidFill>
                <a:schemeClr val="accent3">
                  <a:lumMod val="75000"/>
                </a:schemeClr>
              </a:solidFill>
            </a:endParaRPr>
          </a:p>
          <a:p>
            <a:endParaRPr lang="fr-FR" sz="900" b="1" dirty="0">
              <a:solidFill>
                <a:schemeClr val="accent3">
                  <a:lumMod val="75000"/>
                </a:schemeClr>
              </a:solidFill>
            </a:endParaRPr>
          </a:p>
        </p:txBody>
      </p:sp>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01" y="1532773"/>
            <a:ext cx="4103687" cy="2319148"/>
          </a:xfrm>
          <a:prstGeom prst="rect">
            <a:avLst/>
          </a:prstGeom>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501" y="5361712"/>
            <a:ext cx="3856085" cy="95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19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619" y="0"/>
            <a:ext cx="6552728" cy="9387185"/>
          </a:xfrm>
          <a:prstGeom prst="rect">
            <a:avLst/>
          </a:prstGeom>
          <a:ln w="28575">
            <a:solidFill>
              <a:srgbClr val="00B050"/>
            </a:solidFill>
          </a:ln>
        </p:spPr>
        <p:txBody>
          <a:bodyPr wrap="square">
            <a:spAutoFit/>
          </a:bodyPr>
          <a:lstStyle/>
          <a:p>
            <a:r>
              <a:rPr lang="fr-FR" sz="1000" b="1" dirty="0">
                <a:solidFill>
                  <a:srgbClr val="C00000"/>
                </a:solidFill>
              </a:rPr>
              <a:t>                                                                  </a:t>
            </a:r>
            <a:r>
              <a:rPr lang="fr-FR" sz="1400" b="1" dirty="0">
                <a:solidFill>
                  <a:srgbClr val="C00000"/>
                </a:solidFill>
              </a:rPr>
              <a:t>Poubelles, tri et contraventions</a:t>
            </a:r>
            <a:r>
              <a:rPr lang="fr-FR" sz="1000" b="1" dirty="0">
                <a:solidFill>
                  <a:srgbClr val="C00000"/>
                </a:solidFill>
              </a:rPr>
              <a:t>.</a:t>
            </a:r>
          </a:p>
          <a:p>
            <a:endParaRPr lang="fr-FR" sz="1000" dirty="0">
              <a:solidFill>
                <a:srgbClr val="C00000"/>
              </a:solidFill>
            </a:endParaRPr>
          </a:p>
          <a:p>
            <a:r>
              <a:rPr lang="fr-FR" sz="1000" b="1" u="sng" dirty="0">
                <a:solidFill>
                  <a:srgbClr val="C00000"/>
                </a:solidFill>
              </a:rPr>
              <a:t>Colonne des ordures ménagères</a:t>
            </a:r>
            <a:endParaRPr lang="fr-FR" sz="1000" dirty="0">
              <a:solidFill>
                <a:srgbClr val="C00000"/>
              </a:solidFill>
            </a:endParaRPr>
          </a:p>
          <a:p>
            <a:r>
              <a:rPr lang="fr-FR" sz="1000" dirty="0">
                <a:solidFill>
                  <a:srgbClr val="C00000"/>
                </a:solidFill>
              </a:rPr>
              <a:t>Comme nous vous l’avons indiqué sur la page Facebook de la Mairie et sur Panneau Pocket, la colonne pour les ordures ménagères est active depuis le 6 juin dernier sur le parking Nord. Quelques petites informations utiles pour une bonne utilisation et une bonne facturation de votre future redevance incitative.</a:t>
            </a:r>
          </a:p>
          <a:p>
            <a:r>
              <a:rPr lang="fr-FR" sz="1000" dirty="0">
                <a:solidFill>
                  <a:srgbClr val="C00000"/>
                </a:solidFill>
              </a:rPr>
              <a:t>	-	La procédure de dépôt de votre sac est indiquée sur la colonne.</a:t>
            </a:r>
          </a:p>
          <a:p>
            <a:r>
              <a:rPr lang="fr-FR" sz="1000" dirty="0">
                <a:solidFill>
                  <a:srgbClr val="C00000"/>
                </a:solidFill>
              </a:rPr>
              <a:t>	-  	ATTENTION - Taille des sacs autorisée : 50 Litres maximum</a:t>
            </a:r>
          </a:p>
          <a:p>
            <a:r>
              <a:rPr lang="fr-FR" sz="1000" dirty="0">
                <a:solidFill>
                  <a:srgbClr val="C00000"/>
                </a:solidFill>
              </a:rPr>
              <a:t>                             - 	En cas de problème, contactez le </a:t>
            </a:r>
            <a:r>
              <a:rPr lang="fr-FR" sz="1000" b="1" dirty="0">
                <a:solidFill>
                  <a:srgbClr val="C00000"/>
                </a:solidFill>
              </a:rPr>
              <a:t>: 0 800 72 49 79</a:t>
            </a:r>
          </a:p>
          <a:p>
            <a:r>
              <a:rPr lang="fr-FR" sz="1000" dirty="0">
                <a:solidFill>
                  <a:srgbClr val="C00000"/>
                </a:solidFill>
              </a:rPr>
              <a:t>        ATTENTION : ne pas déposer vos sacs au pied de la colonne sous peine de verbalisation.</a:t>
            </a:r>
          </a:p>
          <a:p>
            <a:r>
              <a:rPr lang="fr-FR" sz="1000" b="1" u="sng" dirty="0">
                <a:solidFill>
                  <a:srgbClr val="C00000"/>
                </a:solidFill>
              </a:rPr>
              <a:t>Nous rappelons aux habitants dépendants de la colonne des ordures ménagères et qui ne disposent pas encore de leur badge, de venir les récupérés en mairie pendant les horaires d’ouverture.</a:t>
            </a:r>
            <a:endParaRPr lang="fr-FR" sz="1000" dirty="0">
              <a:solidFill>
                <a:srgbClr val="C00000"/>
              </a:solidFill>
            </a:endParaRPr>
          </a:p>
          <a:p>
            <a:r>
              <a:rPr lang="fr-FR" sz="1000" b="1" dirty="0">
                <a:solidFill>
                  <a:srgbClr val="C00000"/>
                </a:solidFill>
              </a:rPr>
              <a:t> </a:t>
            </a:r>
            <a:endParaRPr lang="fr-FR" sz="1000" dirty="0">
              <a:solidFill>
                <a:srgbClr val="C00000"/>
              </a:solidFill>
            </a:endParaRPr>
          </a:p>
          <a:p>
            <a:r>
              <a:rPr lang="fr-FR" sz="1000" b="1" u="sng" dirty="0">
                <a:solidFill>
                  <a:srgbClr val="C00000"/>
                </a:solidFill>
              </a:rPr>
              <a:t>Aire de compostage</a:t>
            </a:r>
            <a:endParaRPr lang="fr-FR" sz="1000" dirty="0">
              <a:solidFill>
                <a:srgbClr val="C00000"/>
              </a:solidFill>
            </a:endParaRPr>
          </a:p>
          <a:p>
            <a:r>
              <a:rPr lang="fr-FR" sz="1000" dirty="0">
                <a:solidFill>
                  <a:srgbClr val="C00000"/>
                </a:solidFill>
              </a:rPr>
              <a:t>Pour diminuer vos déchets, nous vous rappelons qu’une aire de compostage est à votre disposition au niveau du parking à l’entrée Nord du village. Toutes les étapes pour un bon dépôt de vos déchets verts sont indiquées sur place. Vous n’avez plus qu’à vous laisser guider !</a:t>
            </a:r>
          </a:p>
          <a:p>
            <a:r>
              <a:rPr lang="fr-FR" sz="1000" dirty="0">
                <a:solidFill>
                  <a:srgbClr val="C00000"/>
                </a:solidFill>
              </a:rPr>
              <a:t>Pour un bon usage cette aire de compost, nous vous prions de vous en tenir scrupuleusement aux déchets autorisés dans ces bacs. Nous avons dû, entre autre, retirer du compost des couches usagées…</a:t>
            </a:r>
          </a:p>
          <a:p>
            <a:r>
              <a:rPr lang="fr-FR" sz="1000" dirty="0">
                <a:solidFill>
                  <a:srgbClr val="C00000"/>
                </a:solidFill>
              </a:rPr>
              <a:t> </a:t>
            </a:r>
          </a:p>
          <a:p>
            <a:r>
              <a:rPr lang="fr-FR" sz="1000" b="1" u="sng" dirty="0">
                <a:solidFill>
                  <a:srgbClr val="C00000"/>
                </a:solidFill>
              </a:rPr>
              <a:t>Dépôts sauvages et contraventions</a:t>
            </a:r>
            <a:endParaRPr lang="fr-FR" sz="1000" dirty="0">
              <a:solidFill>
                <a:srgbClr val="C00000"/>
              </a:solidFill>
            </a:endParaRPr>
          </a:p>
          <a:p>
            <a:r>
              <a:rPr lang="fr-FR" sz="1000" dirty="0">
                <a:solidFill>
                  <a:srgbClr val="C00000"/>
                </a:solidFill>
              </a:rPr>
              <a:t>Notre policière municipale, Mme TIFFON, nous rappel les contraventions encourues en cas de dépôts sauvages (du simple sac, vidange au dépôt plus conséquent), voici quelques exemples.</a:t>
            </a:r>
          </a:p>
          <a:p>
            <a:r>
              <a:rPr lang="fr-FR" sz="1000" dirty="0">
                <a:solidFill>
                  <a:srgbClr val="C00000"/>
                </a:solidFill>
              </a:rPr>
              <a:t>Nature de la contravention et textes visés : </a:t>
            </a:r>
          </a:p>
          <a:p>
            <a:r>
              <a:rPr lang="fr-FR" sz="1000" dirty="0">
                <a:solidFill>
                  <a:srgbClr val="C00000"/>
                </a:solidFill>
              </a:rPr>
              <a:t>Dépôt ou abandon sur la voie publique des ordures, déchets, matériaux ou tout autre objet de quelque nature qu'il soit, en vue de leur enlèvement par le service de collecte, sans respecter les conditions fixées par l'autorité administrative compétente, notamment en matière de jours et d'horaires de collecte ou de tri des ordures.</a:t>
            </a:r>
          </a:p>
          <a:p>
            <a:r>
              <a:rPr lang="fr-FR" sz="1000" dirty="0">
                <a:solidFill>
                  <a:srgbClr val="C00000"/>
                </a:solidFill>
              </a:rPr>
              <a:t>[Prévue] et [Réprimée] par l'article R632-1 du code pénal.</a:t>
            </a:r>
          </a:p>
          <a:p>
            <a:r>
              <a:rPr lang="fr-FR" sz="1000" dirty="0">
                <a:solidFill>
                  <a:srgbClr val="C00000"/>
                </a:solidFill>
              </a:rPr>
              <a:t>Rédaction d'un PV de cas 3 soit 68 EUR</a:t>
            </a:r>
          </a:p>
          <a:p>
            <a:r>
              <a:rPr lang="fr-FR" sz="1000" dirty="0">
                <a:solidFill>
                  <a:srgbClr val="C00000"/>
                </a:solidFill>
              </a:rPr>
              <a:t> </a:t>
            </a:r>
          </a:p>
          <a:p>
            <a:r>
              <a:rPr lang="fr-FR" sz="1000" dirty="0">
                <a:solidFill>
                  <a:srgbClr val="C00000"/>
                </a:solidFill>
              </a:rPr>
              <a:t>Autres exemples de cas de dépôts (liste non exhaustive)</a:t>
            </a:r>
          </a:p>
          <a:p>
            <a:endParaRPr lang="fr-FR" sz="1000" dirty="0">
              <a:solidFill>
                <a:srgbClr val="C00000"/>
              </a:solidFill>
            </a:endParaRPr>
          </a:p>
          <a:p>
            <a:r>
              <a:rPr lang="fr-FR" sz="1000" dirty="0">
                <a:solidFill>
                  <a:srgbClr val="C00000"/>
                </a:solidFill>
              </a:rPr>
              <a:t>- Les dépôts d'ordures ou objet transporté à l'aide d'un véhicule dans un lieu non autorisé</a:t>
            </a:r>
          </a:p>
          <a:p>
            <a:r>
              <a:rPr lang="fr-FR" sz="1000" dirty="0">
                <a:solidFill>
                  <a:srgbClr val="C00000"/>
                </a:solidFill>
              </a:rPr>
              <a:t>[Prévue] et [Réprimée] par l'article R635-8 alinéa 1 et 2 du code Pénal est punissable d'une contravention de 5ème classe (1.500EUR)</a:t>
            </a:r>
          </a:p>
          <a:p>
            <a:r>
              <a:rPr lang="fr-FR" sz="1000" dirty="0">
                <a:solidFill>
                  <a:srgbClr val="C00000"/>
                </a:solidFill>
              </a:rPr>
              <a:t>- Les dépôts ou abandon d'objet embarrassant la voie publique sans nécessité</a:t>
            </a:r>
          </a:p>
          <a:p>
            <a:r>
              <a:rPr lang="fr-FR" sz="1000" dirty="0">
                <a:solidFill>
                  <a:srgbClr val="C00000"/>
                </a:solidFill>
              </a:rPr>
              <a:t>[Prévue] par l'article R644-2 al. 1 du code pénal est punissable d'une contravention de 4ème classe (750 EUR)</a:t>
            </a:r>
          </a:p>
          <a:p>
            <a:r>
              <a:rPr lang="fr-FR" sz="1000" dirty="0">
                <a:solidFill>
                  <a:srgbClr val="C00000"/>
                </a:solidFill>
              </a:rPr>
              <a:t>- Abandon de déjection hors des emplacements autorisés</a:t>
            </a:r>
          </a:p>
          <a:p>
            <a:r>
              <a:rPr lang="fr-FR" sz="1000" dirty="0">
                <a:solidFill>
                  <a:srgbClr val="C00000"/>
                </a:solidFill>
              </a:rPr>
              <a:t>[Prévue] et [Réprimée] par l'article R.633-6 DU Code Pénal.</a:t>
            </a:r>
          </a:p>
          <a:p>
            <a:r>
              <a:rPr lang="fr-FR" sz="1000" dirty="0">
                <a:solidFill>
                  <a:srgbClr val="C00000"/>
                </a:solidFill>
              </a:rPr>
              <a:t>Rédaction d'un PV de cas 3 soit 68 EUR </a:t>
            </a:r>
          </a:p>
          <a:p>
            <a:r>
              <a:rPr lang="fr-FR" sz="1000" dirty="0">
                <a:solidFill>
                  <a:srgbClr val="C00000"/>
                </a:solidFill>
              </a:rPr>
              <a:t>- Déversement de liquide insalubre hors des emplacements autorisés</a:t>
            </a:r>
          </a:p>
          <a:p>
            <a:r>
              <a:rPr lang="fr-FR" sz="1000" dirty="0">
                <a:solidFill>
                  <a:srgbClr val="C00000"/>
                </a:solidFill>
              </a:rPr>
              <a:t>[Prévue] et [Réprimée] par l'article R.633-6 DU Code Pénal.</a:t>
            </a:r>
          </a:p>
          <a:p>
            <a:r>
              <a:rPr lang="fr-FR" sz="1000" dirty="0">
                <a:solidFill>
                  <a:srgbClr val="C00000"/>
                </a:solidFill>
              </a:rPr>
              <a:t>Rédaction d'un PV de cas 3 soit 68 EUR</a:t>
            </a:r>
          </a:p>
          <a:p>
            <a:r>
              <a:rPr lang="fr-FR" sz="1000" dirty="0">
                <a:solidFill>
                  <a:srgbClr val="C00000"/>
                </a:solidFill>
              </a:rPr>
              <a:t> </a:t>
            </a:r>
          </a:p>
          <a:p>
            <a:r>
              <a:rPr lang="fr-FR" sz="1000" dirty="0">
                <a:solidFill>
                  <a:srgbClr val="C00000"/>
                </a:solidFill>
              </a:rPr>
              <a:t>Nous avons constaté des déjections canines dans l’air de jeux des enfants, nous espérons qu’il s’agissait de petits cadeaux laissés par des chiens errants mais nous rappelons toutefois aux propriétaires de nos amis à quatre pattes de ramasser les déjections de leurs chiens.</a:t>
            </a:r>
          </a:p>
          <a:p>
            <a:r>
              <a:rPr lang="fr-FR" sz="1000" dirty="0">
                <a:solidFill>
                  <a:srgbClr val="C00000"/>
                </a:solidFill>
              </a:rPr>
              <a:t>Il est très désagréable de devoir essuyer du caca de chien des habits de nos enfants quand les crottes se trouvent pile sous le toboggan…</a:t>
            </a:r>
          </a:p>
          <a:p>
            <a:r>
              <a:rPr lang="fr-FR" sz="1000" dirty="0">
                <a:solidFill>
                  <a:srgbClr val="C00000"/>
                </a:solidFill>
              </a:rPr>
              <a:t>Encore une fois, toutes ces incivilités (déjections et dépôts d’ordure sauvage) sont ramassés par notre agent communal, qui, si il est là pour entretenir notre village, n’est certainement pas employé à ramasser les déjections canines et les poubelles en cours de décomposition dans le village et ce, quasi quotidiennement.</a:t>
            </a:r>
          </a:p>
          <a:p>
            <a:r>
              <a:rPr lang="fr-FR" sz="1000" dirty="0">
                <a:solidFill>
                  <a:srgbClr val="C00000"/>
                </a:solidFill>
              </a:rPr>
              <a:t>Nous sommes bien conscients que la mise en place de la redevance incitative créée des désagréments et contraintes de toutes sortes, l’équipe municipale fait tout son possible pour être disponible pour les usagers et faire en sorte que notre village reste propre.</a:t>
            </a:r>
          </a:p>
          <a:p>
            <a:r>
              <a:rPr lang="fr-FR" sz="1000" dirty="0">
                <a:solidFill>
                  <a:srgbClr val="C00000"/>
                </a:solidFill>
              </a:rPr>
              <a:t>Merci à tous de respecter notre village et de veiller à déposer vos déchets aux points de collecte prévus. </a:t>
            </a:r>
          </a:p>
          <a:p>
            <a:r>
              <a:rPr lang="fr-FR" sz="1000" dirty="0">
                <a:solidFill>
                  <a:srgbClr val="C00000"/>
                </a:solidFill>
              </a:rPr>
              <a:t>Merci d’avance, à tous, pour votre sens civique</a:t>
            </a:r>
            <a:r>
              <a:rPr lang="fr-FR" sz="1000" dirty="0" smtClean="0">
                <a:solidFill>
                  <a:srgbClr val="C00000"/>
                </a:solidFill>
              </a:rPr>
              <a:t>.</a:t>
            </a:r>
          </a:p>
          <a:p>
            <a:endParaRPr lang="fr-FR" sz="1000" dirty="0">
              <a:solidFill>
                <a:srgbClr val="C00000"/>
              </a:solidFill>
            </a:endParaRPr>
          </a:p>
        </p:txBody>
      </p:sp>
    </p:spTree>
    <p:extLst>
      <p:ext uri="{BB962C8B-B14F-4D97-AF65-F5344CB8AC3E}">
        <p14:creationId xmlns:p14="http://schemas.microsoft.com/office/powerpoint/2010/main" val="174571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FC1FABE-DE16-4DC5-9B05-F5DA53123318}" type="slidenum">
              <a:rPr lang="fr-FR" smtClean="0"/>
              <a:t>5</a:t>
            </a:fld>
            <a:endParaRPr lang="fr-FR" dirty="0"/>
          </a:p>
        </p:txBody>
      </p:sp>
      <p:sp>
        <p:nvSpPr>
          <p:cNvPr id="2" name="Rectangle 1"/>
          <p:cNvSpPr/>
          <p:nvPr/>
        </p:nvSpPr>
        <p:spPr>
          <a:xfrm>
            <a:off x="116632" y="0"/>
            <a:ext cx="6557397" cy="1508105"/>
          </a:xfrm>
          <a:prstGeom prst="rect">
            <a:avLst/>
          </a:prstGeom>
        </p:spPr>
        <p:txBody>
          <a:bodyPr wrap="square">
            <a:spAutoFit/>
          </a:bodyPr>
          <a:lstStyle/>
          <a:p>
            <a:r>
              <a:rPr lang="fr-FR" sz="1400" b="1" dirty="0"/>
              <a:t>                                                   INFOS ESTIVALES </a:t>
            </a:r>
          </a:p>
          <a:p>
            <a:r>
              <a:rPr lang="fr-FR" sz="1000" b="1" dirty="0"/>
              <a:t>                                                            Depuis plusieurs années il existe un </a:t>
            </a:r>
          </a:p>
          <a:p>
            <a:r>
              <a:rPr lang="fr-FR" sz="1000" b="1" dirty="0"/>
              <a:t>                                                                         </a:t>
            </a:r>
            <a:r>
              <a:rPr lang="fr-FR" sz="1000" b="1" dirty="0">
                <a:solidFill>
                  <a:srgbClr val="0070C0"/>
                </a:solidFill>
              </a:rPr>
              <a:t>« club détente et loisirs » </a:t>
            </a:r>
          </a:p>
          <a:p>
            <a:r>
              <a:rPr lang="fr-FR" sz="1000" b="1" dirty="0"/>
              <a:t>                                                                   fonctionnant tous les </a:t>
            </a:r>
            <a:r>
              <a:rPr lang="fr-FR" sz="1000" b="1" dirty="0" err="1"/>
              <a:t>week</a:t>
            </a:r>
            <a:r>
              <a:rPr lang="fr-FR" sz="1000" b="1" dirty="0"/>
              <a:t> end </a:t>
            </a:r>
          </a:p>
          <a:p>
            <a:r>
              <a:rPr lang="fr-FR" sz="1000" b="1" dirty="0"/>
              <a:t>                                                                         ainsi que les jours fériés </a:t>
            </a:r>
          </a:p>
          <a:p>
            <a:r>
              <a:rPr lang="fr-FR" sz="1000" b="1" dirty="0"/>
              <a:t>                                                                       pendant la période estivale. </a:t>
            </a:r>
          </a:p>
          <a:p>
            <a:r>
              <a:rPr lang="fr-FR" sz="1000" b="1" dirty="0"/>
              <a:t>                                                          Où l’on peut se divertir par des parties de </a:t>
            </a:r>
          </a:p>
          <a:p>
            <a:r>
              <a:rPr lang="fr-FR" b="1" dirty="0"/>
              <a:t>                             </a:t>
            </a:r>
            <a:r>
              <a:rPr lang="fr-FR" sz="1200" b="1" dirty="0"/>
              <a:t>PETANQUES               ET               BELOTES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10" y="1473638"/>
            <a:ext cx="2289566" cy="144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979" y="1494718"/>
            <a:ext cx="2142309" cy="142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9199" y="2907243"/>
            <a:ext cx="6120680" cy="861774"/>
          </a:xfrm>
          <a:prstGeom prst="rect">
            <a:avLst/>
          </a:prstGeom>
        </p:spPr>
        <p:txBody>
          <a:bodyPr wrap="square">
            <a:spAutoFit/>
          </a:bodyPr>
          <a:lstStyle/>
          <a:p>
            <a:r>
              <a:rPr lang="fr-FR" sz="1000" b="1" dirty="0"/>
              <a:t>                             et savourer des grillades dans une ambiance conviviale.</a:t>
            </a:r>
          </a:p>
          <a:p>
            <a:r>
              <a:rPr lang="fr-FR" sz="1000" b="1" dirty="0"/>
              <a:t>                          Vous êtes tous invités a l’assemblée générale qui aura lieu     </a:t>
            </a:r>
          </a:p>
          <a:p>
            <a:r>
              <a:rPr lang="fr-FR" sz="1000" b="1" dirty="0">
                <a:solidFill>
                  <a:srgbClr val="0070C0"/>
                </a:solidFill>
              </a:rPr>
              <a:t>                               ……….  le dimanche 16 juillet 2023 à 18 heures   …….</a:t>
            </a:r>
          </a:p>
          <a:p>
            <a:r>
              <a:rPr lang="fr-FR" sz="1000" b="1" dirty="0"/>
              <a:t>                                             salle polyvalente de SALAZAC. </a:t>
            </a:r>
          </a:p>
          <a:p>
            <a:r>
              <a:rPr lang="fr-FR" sz="1000" b="1" dirty="0"/>
              <a:t>                             Cette dernière sera clôturée par le verre de l’amitié </a:t>
            </a:r>
          </a:p>
        </p:txBody>
      </p:sp>
      <p:sp>
        <p:nvSpPr>
          <p:cNvPr id="6" name="Rectangle 5"/>
          <p:cNvSpPr/>
          <p:nvPr/>
        </p:nvSpPr>
        <p:spPr>
          <a:xfrm>
            <a:off x="116632" y="3851920"/>
            <a:ext cx="6696744" cy="3877985"/>
          </a:xfrm>
          <a:prstGeom prst="rect">
            <a:avLst/>
          </a:prstGeom>
          <a:ln>
            <a:solidFill>
              <a:srgbClr val="FF0000"/>
            </a:solidFill>
          </a:ln>
        </p:spPr>
        <p:txBody>
          <a:bodyPr wrap="square">
            <a:spAutoFit/>
          </a:bodyPr>
          <a:lstStyle/>
          <a:p>
            <a:r>
              <a:rPr lang="fr-FR" sz="900" b="1" dirty="0">
                <a:solidFill>
                  <a:srgbClr val="C00000"/>
                </a:solidFill>
              </a:rPr>
              <a:t>                                                           </a:t>
            </a:r>
            <a:r>
              <a:rPr lang="fr-FR" sz="1200" b="1" dirty="0">
                <a:solidFill>
                  <a:srgbClr val="C00000"/>
                </a:solidFill>
              </a:rPr>
              <a:t>Vagues de chaleur : premier plan national</a:t>
            </a:r>
            <a:endParaRPr lang="fr-FR" sz="1200" dirty="0">
              <a:solidFill>
                <a:srgbClr val="C00000"/>
              </a:solidFill>
            </a:endParaRPr>
          </a:p>
          <a:p>
            <a:r>
              <a:rPr lang="fr-FR" sz="900" i="1" dirty="0">
                <a:solidFill>
                  <a:srgbClr val="C00000"/>
                </a:solidFill>
              </a:rPr>
              <a:t>Alors que la fréquence des vagues de chaleur devrait être multipliée par deux d’ici 2050, la France doit se préparer. Pour anticiper, Christophe </a:t>
            </a:r>
            <a:r>
              <a:rPr lang="fr-FR" sz="900" i="1" dirty="0" err="1">
                <a:solidFill>
                  <a:srgbClr val="C00000"/>
                </a:solidFill>
              </a:rPr>
              <a:t>Béchu</a:t>
            </a:r>
            <a:r>
              <a:rPr lang="fr-FR" sz="900" i="1" dirty="0">
                <a:solidFill>
                  <a:srgbClr val="C00000"/>
                </a:solidFill>
              </a:rPr>
              <a:t>, ministre de la Transition écologique et de la Cohésion des territoires, lance le premier plan national de gestion des vagues de chaleur. Présenté le 8 juin 2023, ce nouveau plan prolonge le dispositif canicule géré par le ministère en charge de la santé, en l’élargissant aux impacts non directement sanitaires : transports, énergie, agriculture, éducation, sports…</a:t>
            </a:r>
            <a:endParaRPr lang="fr-FR" sz="900" dirty="0">
              <a:solidFill>
                <a:srgbClr val="C00000"/>
              </a:solidFill>
            </a:endParaRPr>
          </a:p>
          <a:p>
            <a:r>
              <a:rPr lang="fr-FR" sz="900" b="1" dirty="0">
                <a:solidFill>
                  <a:srgbClr val="C00000"/>
                </a:solidFill>
              </a:rPr>
              <a:t>Augmentation des vagues de chaleur en France</a:t>
            </a:r>
            <a:endParaRPr lang="fr-FR" sz="900" dirty="0">
              <a:solidFill>
                <a:srgbClr val="C00000"/>
              </a:solidFill>
            </a:endParaRPr>
          </a:p>
          <a:p>
            <a:r>
              <a:rPr lang="fr-FR" sz="900" dirty="0">
                <a:solidFill>
                  <a:srgbClr val="C00000"/>
                </a:solidFill>
              </a:rPr>
              <a:t>Manifestations du changement climatique en cours, les vagues de chaleur sont de plus en plus intenses, fréquentes, précoces et longues. En France, avant 1989, elles s’observaient en moyenne une fois tous les 5 ans. Depuis 2000, elles reviennent tous les ans. Et cette augmentation des vagues de chaleur va encore se poursuivre : elles seront deux fois plus nombreuses d’ici 30 ans.</a:t>
            </a:r>
          </a:p>
          <a:p>
            <a:r>
              <a:rPr lang="fr-FR" sz="900" dirty="0">
                <a:solidFill>
                  <a:srgbClr val="C00000"/>
                </a:solidFill>
              </a:rPr>
              <a:t> </a:t>
            </a:r>
          </a:p>
          <a:p>
            <a:r>
              <a:rPr lang="fr-FR" sz="900" b="1" dirty="0">
                <a:solidFill>
                  <a:srgbClr val="C00000"/>
                </a:solidFill>
              </a:rPr>
              <a:t>Chiffres clés 2022</a:t>
            </a:r>
            <a:endParaRPr lang="fr-FR" sz="900" dirty="0">
              <a:solidFill>
                <a:srgbClr val="C00000"/>
              </a:solidFill>
            </a:endParaRPr>
          </a:p>
          <a:p>
            <a:r>
              <a:rPr lang="fr-FR" sz="900" b="1" dirty="0">
                <a:solidFill>
                  <a:srgbClr val="C00000"/>
                </a:solidFill>
              </a:rPr>
              <a:t>+ de 1 500 </a:t>
            </a:r>
            <a:r>
              <a:rPr lang="fr-FR" sz="900" dirty="0">
                <a:solidFill>
                  <a:srgbClr val="C00000"/>
                </a:solidFill>
              </a:rPr>
              <a:t>records de chaleur battus dans les territoires</a:t>
            </a:r>
          </a:p>
          <a:p>
            <a:r>
              <a:rPr lang="fr-FR" sz="900" b="1" dirty="0">
                <a:solidFill>
                  <a:srgbClr val="C00000"/>
                </a:solidFill>
              </a:rPr>
              <a:t>10 mois</a:t>
            </a:r>
            <a:r>
              <a:rPr lang="fr-FR" sz="900" dirty="0">
                <a:solidFill>
                  <a:srgbClr val="C00000"/>
                </a:solidFill>
              </a:rPr>
              <a:t> de l’année plus chauds que la normale (seuls janvier et avril font exception)</a:t>
            </a:r>
          </a:p>
          <a:p>
            <a:r>
              <a:rPr lang="fr-FR" sz="900" b="1" dirty="0">
                <a:solidFill>
                  <a:srgbClr val="C00000"/>
                </a:solidFill>
              </a:rPr>
              <a:t>juin 2022 </a:t>
            </a:r>
            <a:r>
              <a:rPr lang="fr-FR" sz="900" dirty="0">
                <a:solidFill>
                  <a:srgbClr val="C00000"/>
                </a:solidFill>
              </a:rPr>
              <a:t>détient le record de la vague de chaleur la plus précoce jamais enregistrée au niveau national</a:t>
            </a:r>
            <a:endParaRPr lang="fr-FR" sz="900" b="1" dirty="0">
              <a:solidFill>
                <a:srgbClr val="C00000"/>
              </a:solidFill>
            </a:endParaRPr>
          </a:p>
          <a:p>
            <a:r>
              <a:rPr lang="fr-FR" sz="900" b="1" dirty="0">
                <a:solidFill>
                  <a:srgbClr val="C00000"/>
                </a:solidFill>
              </a:rPr>
              <a:t>93 départements</a:t>
            </a:r>
            <a:r>
              <a:rPr lang="fr-FR" sz="900" dirty="0">
                <a:solidFill>
                  <a:srgbClr val="C00000"/>
                </a:solidFill>
              </a:rPr>
              <a:t> concernés par des restrictions d’eau</a:t>
            </a:r>
          </a:p>
          <a:p>
            <a:r>
              <a:rPr lang="fr-FR" sz="900" b="1" dirty="0">
                <a:solidFill>
                  <a:srgbClr val="C00000"/>
                </a:solidFill>
              </a:rPr>
              <a:t>75 départements</a:t>
            </a:r>
            <a:r>
              <a:rPr lang="fr-FR" sz="900" dirty="0">
                <a:solidFill>
                  <a:srgbClr val="C00000"/>
                </a:solidFill>
              </a:rPr>
              <a:t> en situation de crise sécheresse</a:t>
            </a:r>
          </a:p>
          <a:p>
            <a:r>
              <a:rPr lang="fr-FR" sz="900" dirty="0">
                <a:solidFill>
                  <a:srgbClr val="C00000"/>
                </a:solidFill>
              </a:rPr>
              <a:t> </a:t>
            </a:r>
          </a:p>
          <a:p>
            <a:r>
              <a:rPr lang="fr-FR" sz="900" b="1" dirty="0">
                <a:solidFill>
                  <a:srgbClr val="C00000"/>
                </a:solidFill>
              </a:rPr>
              <a:t>Des impacts sur la population et dans de nombreux domaines</a:t>
            </a:r>
            <a:endParaRPr lang="fr-FR" sz="900" dirty="0">
              <a:solidFill>
                <a:srgbClr val="C00000"/>
              </a:solidFill>
            </a:endParaRPr>
          </a:p>
          <a:p>
            <a:r>
              <a:rPr lang="fr-FR" sz="900" dirty="0">
                <a:solidFill>
                  <a:srgbClr val="C00000"/>
                </a:solidFill>
              </a:rPr>
              <a:t>Les vagues de chaleur ont des impacts significatifs sur notre santé, en particulier chez les populations vulnérables comme les personnes âgées et les enfants. Mais elles affectent aussi notre environnement (sécheresse, incendies de forêts…), notre agriculture, notre économie et notre vie sociale et culturelle.</a:t>
            </a:r>
          </a:p>
          <a:p>
            <a:r>
              <a:rPr lang="fr-FR" sz="900" b="1" dirty="0">
                <a:solidFill>
                  <a:srgbClr val="C00000"/>
                </a:solidFill>
              </a:rPr>
              <a:t>Un plan pour compléter le dispositif sanitaire déjà en place</a:t>
            </a:r>
            <a:endParaRPr lang="fr-FR" sz="900" dirty="0">
              <a:solidFill>
                <a:srgbClr val="C00000"/>
              </a:solidFill>
            </a:endParaRPr>
          </a:p>
          <a:p>
            <a:r>
              <a:rPr lang="fr-FR" sz="900" dirty="0">
                <a:solidFill>
                  <a:srgbClr val="C00000"/>
                </a:solidFill>
              </a:rPr>
              <a:t>Afin de limiter l’ensemble de ces impacts, l’État met en place le 1er plan d’anticipation des vagues de chaleur. Il s’appuie sur le système de vigilance spécifique mis en place par </a:t>
            </a:r>
            <a:r>
              <a:rPr lang="fr-FR" sz="900" u="sng" dirty="0">
                <a:solidFill>
                  <a:srgbClr val="C00000"/>
                </a:solidFill>
                <a:hlinkClick r:id="rId5"/>
              </a:rPr>
              <a:t>Météo France</a:t>
            </a:r>
            <a:r>
              <a:rPr lang="fr-FR" sz="900" u="sng" dirty="0">
                <a:solidFill>
                  <a:srgbClr val="C00000"/>
                </a:solidFill>
              </a:rPr>
              <a:t>.</a:t>
            </a:r>
            <a:endParaRPr lang="fr-FR" sz="900" dirty="0">
              <a:solidFill>
                <a:srgbClr val="C00000"/>
              </a:solidFill>
            </a:endParaRPr>
          </a:p>
          <a:p>
            <a:r>
              <a:rPr lang="fr-FR" sz="900" dirty="0">
                <a:solidFill>
                  <a:srgbClr val="C00000"/>
                </a:solidFill>
              </a:rPr>
              <a:t>Ce nouveau plan complète le dispositif canicule sur les risques sanitaires piloté par le </a:t>
            </a:r>
            <a:r>
              <a:rPr lang="fr-FR" sz="900" u="sng" dirty="0">
                <a:solidFill>
                  <a:srgbClr val="C00000"/>
                </a:solidFill>
                <a:hlinkClick r:id="rId6"/>
              </a:rPr>
              <a:t>ministère de la Santé et de la Prévention et Santé publique France </a:t>
            </a:r>
            <a:r>
              <a:rPr lang="fr-FR" sz="900" dirty="0">
                <a:solidFill>
                  <a:srgbClr val="C00000"/>
                </a:solidFill>
              </a:rPr>
              <a:t>depuis 2004. Il n’a pas vocation à le remplacer.</a:t>
            </a:r>
          </a:p>
        </p:txBody>
      </p:sp>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640" y="7585529"/>
            <a:ext cx="1469541" cy="1469541"/>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840" y="7603042"/>
            <a:ext cx="1512521" cy="1512521"/>
          </a:xfrm>
          <a:prstGeom prst="rect">
            <a:avLst/>
          </a:prstGeom>
        </p:spPr>
      </p:pic>
      <p:pic>
        <p:nvPicPr>
          <p:cNvPr id="14" name="Imag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6508" y="7596336"/>
            <a:ext cx="1328596" cy="1328596"/>
          </a:xfrm>
          <a:prstGeom prst="rect">
            <a:avLst/>
          </a:prstGeom>
        </p:spPr>
      </p:pic>
      <p:pic>
        <p:nvPicPr>
          <p:cNvPr id="15" name="Imag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5104" y="7385189"/>
            <a:ext cx="1554574" cy="1554574"/>
          </a:xfrm>
          <a:prstGeom prst="rect">
            <a:avLst/>
          </a:prstGeom>
        </p:spPr>
      </p:pic>
    </p:spTree>
    <p:extLst>
      <p:ext uri="{BB962C8B-B14F-4D97-AF65-F5344CB8AC3E}">
        <p14:creationId xmlns:p14="http://schemas.microsoft.com/office/powerpoint/2010/main" val="69655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Après la rentrée scolaire, les parents vont se reconnaître dans ce dessin |  Le Huffington Post LIFE"/>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2" tIns="45716" rIns="91432" bIns="45716" numCol="1" anchor="t" anchorCtr="0" compatLnSpc="1">
            <a:prstTxWarp prst="textNoShape">
              <a:avLst/>
            </a:prstTxWarp>
          </a:bodyPr>
          <a:lstStyle/>
          <a:p>
            <a:endParaRPr lang="fr-FR"/>
          </a:p>
        </p:txBody>
      </p:sp>
      <p:sp>
        <p:nvSpPr>
          <p:cNvPr id="6" name="AutoShape 6" descr="Après la rentrée scolaire, les parents vont se reconnaître dans ce dessin |  Le Huffington Post LI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2" tIns="45716" rIns="91432" bIns="45716" numCol="1" anchor="t" anchorCtr="0" compatLnSpc="1">
            <a:prstTxWarp prst="textNoShape">
              <a:avLst/>
            </a:prstTxWarp>
          </a:bodyPr>
          <a:lstStyle/>
          <a:p>
            <a:endParaRPr lang="fr-FR"/>
          </a:p>
        </p:txBody>
      </p:sp>
      <p:sp>
        <p:nvSpPr>
          <p:cNvPr id="11" name="Espace réservé du numéro de diapositive 10"/>
          <p:cNvSpPr>
            <a:spLocks noGrp="1"/>
          </p:cNvSpPr>
          <p:nvPr>
            <p:ph type="sldNum" sz="quarter" idx="12"/>
          </p:nvPr>
        </p:nvSpPr>
        <p:spPr/>
        <p:txBody>
          <a:bodyPr/>
          <a:lstStyle/>
          <a:p>
            <a:fld id="{5FC1FABE-DE16-4DC5-9B05-F5DA53123318}" type="slidenum">
              <a:rPr lang="fr-FR" smtClean="0"/>
              <a:t>6</a:t>
            </a:fld>
            <a:endParaRPr lang="fr-FR" dirty="0"/>
          </a:p>
        </p:txBody>
      </p:sp>
      <p:sp>
        <p:nvSpPr>
          <p:cNvPr id="2" name="Rectangle 1"/>
          <p:cNvSpPr/>
          <p:nvPr/>
        </p:nvSpPr>
        <p:spPr>
          <a:xfrm>
            <a:off x="118863" y="1043608"/>
            <a:ext cx="6585792" cy="1554272"/>
          </a:xfrm>
          <a:prstGeom prst="rect">
            <a:avLst/>
          </a:prstGeom>
        </p:spPr>
        <p:txBody>
          <a:bodyPr wrap="square">
            <a:spAutoFit/>
          </a:bodyPr>
          <a:lstStyle/>
          <a:p>
            <a:r>
              <a:rPr lang="fr-FR" sz="1400" b="1" dirty="0">
                <a:solidFill>
                  <a:schemeClr val="tx2">
                    <a:lumMod val="75000"/>
                  </a:schemeClr>
                </a:solidFill>
              </a:rPr>
              <a:t>             Déjà la fin de l’année …</a:t>
            </a:r>
          </a:p>
          <a:p>
            <a:endParaRPr lang="fr-FR" sz="800" dirty="0">
              <a:solidFill>
                <a:schemeClr val="tx2">
                  <a:lumMod val="75000"/>
                </a:schemeClr>
              </a:solidFill>
            </a:endParaRPr>
          </a:p>
          <a:p>
            <a:r>
              <a:rPr lang="fr-FR" sz="900" dirty="0">
                <a:solidFill>
                  <a:schemeClr val="tx2">
                    <a:lumMod val="75000"/>
                  </a:schemeClr>
                </a:solidFill>
              </a:rPr>
              <a:t>Et voilà à peine commencé que ça se finit déjà, l’année scolaire 2022/2023 se terminera le vendredi 7 juillet prochain. La fête de l’école de St Julien de </a:t>
            </a:r>
            <a:r>
              <a:rPr lang="fr-FR" sz="900" dirty="0" err="1">
                <a:solidFill>
                  <a:schemeClr val="tx2">
                    <a:lumMod val="75000"/>
                  </a:schemeClr>
                </a:solidFill>
              </a:rPr>
              <a:t>Peyrolas</a:t>
            </a:r>
            <a:r>
              <a:rPr lang="fr-FR" sz="900" dirty="0">
                <a:solidFill>
                  <a:schemeClr val="tx2">
                    <a:lumMod val="75000"/>
                  </a:schemeClr>
                </a:solidFill>
              </a:rPr>
              <a:t> s’est déroulée le vendredi 23 juin dernier. Les enfants ont présenté leur spectacle, leurs enseignants ont dansé une Carioca et nous avons même eu droit cette année à une super danse des équipes périscolaires. L’APE de St Julien avait, encore une fois, assuré un repas et une fête pour le reste de la soirée.</a:t>
            </a:r>
          </a:p>
          <a:p>
            <a:r>
              <a:rPr lang="fr-FR" sz="900" dirty="0">
                <a:solidFill>
                  <a:schemeClr val="tx2">
                    <a:lumMod val="75000"/>
                  </a:schemeClr>
                </a:solidFill>
              </a:rPr>
              <a:t>Cette année la cérémonie de départ des CM2 a été séparée de la fête de l’école et s’est déroulée en petit comité le jeudi 29 juin avec les élèves de CM2 et leurs parents et l’équipe enseignante. </a:t>
            </a:r>
          </a:p>
          <a:p>
            <a:r>
              <a:rPr lang="fr-FR" sz="900" dirty="0">
                <a:solidFill>
                  <a:schemeClr val="tx2">
                    <a:lumMod val="75000"/>
                  </a:schemeClr>
                </a:solidFill>
              </a:rPr>
              <a:t>Un seul élève de CM2 venait de notre commune, cette année nous disons bonne continuation à </a:t>
            </a:r>
            <a:r>
              <a:rPr lang="fr-FR" sz="900" dirty="0" err="1">
                <a:solidFill>
                  <a:schemeClr val="tx2">
                    <a:lumMod val="75000"/>
                  </a:schemeClr>
                </a:solidFill>
              </a:rPr>
              <a:t>Enguerran</a:t>
            </a:r>
            <a:r>
              <a:rPr lang="fr-FR" sz="900" dirty="0">
                <a:solidFill>
                  <a:schemeClr val="tx2">
                    <a:lumMod val="75000"/>
                  </a:schemeClr>
                </a:solidFill>
              </a:rPr>
              <a:t> CAILLAT qui part à l’aventure découvrir le collège. Tous nos vœux de réussite l’accompagnent</a:t>
            </a:r>
            <a:r>
              <a:rPr lang="fr-FR" sz="1000" dirty="0">
                <a:solidFill>
                  <a:schemeClr val="tx2">
                    <a:lumMod val="75000"/>
                  </a:schemeClr>
                </a:solidFill>
              </a:rPr>
              <a:t>.</a:t>
            </a:r>
          </a:p>
        </p:txBody>
      </p:sp>
      <p:sp>
        <p:nvSpPr>
          <p:cNvPr id="3" name="Rectangle 2"/>
          <p:cNvSpPr/>
          <p:nvPr/>
        </p:nvSpPr>
        <p:spPr>
          <a:xfrm>
            <a:off x="135415" y="2597880"/>
            <a:ext cx="6585792" cy="2231380"/>
          </a:xfrm>
          <a:prstGeom prst="rect">
            <a:avLst/>
          </a:prstGeom>
        </p:spPr>
        <p:txBody>
          <a:bodyPr wrap="square">
            <a:spAutoFit/>
          </a:bodyPr>
          <a:lstStyle/>
          <a:p>
            <a:r>
              <a:rPr lang="fr-FR" sz="1000" b="1" dirty="0">
                <a:solidFill>
                  <a:schemeClr val="tx2">
                    <a:lumMod val="75000"/>
                  </a:schemeClr>
                </a:solidFill>
              </a:rPr>
              <a:t>                                            </a:t>
            </a:r>
            <a:r>
              <a:rPr lang="fr-FR" sz="1400" b="1" dirty="0">
                <a:solidFill>
                  <a:schemeClr val="tx2">
                    <a:lumMod val="75000"/>
                  </a:schemeClr>
                </a:solidFill>
              </a:rPr>
              <a:t>Comment suivre toute l’activité de notre village </a:t>
            </a:r>
          </a:p>
          <a:p>
            <a:endParaRPr lang="fr-FR" sz="800" b="1" dirty="0">
              <a:solidFill>
                <a:schemeClr val="tx2">
                  <a:lumMod val="75000"/>
                </a:schemeClr>
              </a:solidFill>
            </a:endParaRPr>
          </a:p>
          <a:p>
            <a:r>
              <a:rPr lang="fr-FR" sz="900" dirty="0">
                <a:solidFill>
                  <a:schemeClr val="tx2">
                    <a:lumMod val="75000"/>
                  </a:schemeClr>
                </a:solidFill>
              </a:rPr>
              <a:t>Pour ça rien de plus simple, maintenant que la fibre est à notre disposition et que la connexion internet n’a jamais été aussi bonne, nous vous rappelons que vous pouvez nous suivre via les plateformes suivantes :</a:t>
            </a:r>
          </a:p>
          <a:p>
            <a:pPr marL="171450" indent="-171450">
              <a:buFontTx/>
              <a:buChar char="-"/>
            </a:pPr>
            <a:r>
              <a:rPr lang="fr-FR" sz="900" dirty="0">
                <a:solidFill>
                  <a:schemeClr val="tx2">
                    <a:lumMod val="75000"/>
                  </a:schemeClr>
                </a:solidFill>
              </a:rPr>
              <a:t>sur notre page Facebook : Mairie de </a:t>
            </a:r>
            <a:r>
              <a:rPr lang="fr-FR" sz="900" dirty="0" err="1">
                <a:solidFill>
                  <a:schemeClr val="tx2">
                    <a:lumMod val="75000"/>
                  </a:schemeClr>
                </a:solidFill>
              </a:rPr>
              <a:t>Salazac</a:t>
            </a:r>
            <a:endParaRPr lang="fr-FR" sz="900" dirty="0">
              <a:solidFill>
                <a:schemeClr val="tx2">
                  <a:lumMod val="75000"/>
                </a:schemeClr>
              </a:solidFill>
            </a:endParaRPr>
          </a:p>
          <a:p>
            <a:pPr marL="171450" indent="-171450">
              <a:buFontTx/>
              <a:buChar char="-"/>
            </a:pPr>
            <a:r>
              <a:rPr lang="fr-FR" sz="900" dirty="0">
                <a:solidFill>
                  <a:schemeClr val="tx2">
                    <a:lumMod val="75000"/>
                  </a:schemeClr>
                </a:solidFill>
              </a:rPr>
              <a:t>sur notre site internet qui, après quelques mois d’inactivité dus notamment aux problèmes de connexion internet sur notre village, est en plein lifting. Sa mise en beauté est en-cours mais il est accessible : mairiesalazac.com</a:t>
            </a:r>
          </a:p>
          <a:p>
            <a:pPr marL="171450" indent="-171450">
              <a:buFontTx/>
              <a:buChar char="-"/>
            </a:pPr>
            <a:r>
              <a:rPr lang="fr-FR" sz="900" dirty="0">
                <a:solidFill>
                  <a:schemeClr val="tx2">
                    <a:lumMod val="75000"/>
                  </a:schemeClr>
                </a:solidFill>
              </a:rPr>
              <a:t>sur votre </a:t>
            </a:r>
            <a:r>
              <a:rPr lang="fr-FR" sz="900" dirty="0" err="1">
                <a:solidFill>
                  <a:schemeClr val="tx2">
                    <a:lumMod val="75000"/>
                  </a:schemeClr>
                </a:solidFill>
              </a:rPr>
              <a:t>smartphone</a:t>
            </a:r>
            <a:r>
              <a:rPr lang="fr-FR" sz="900" dirty="0">
                <a:solidFill>
                  <a:schemeClr val="tx2">
                    <a:lumMod val="75000"/>
                  </a:schemeClr>
                </a:solidFill>
              </a:rPr>
              <a:t> à tout moment via l’application gratuite PANNEAU POCKET. Très simple d’utilisation, à charger sur APLLE STORE ou PLAY STORE, il vous suffit de choisir la commune de SALAZAC pour avoir accès en direct à toutes les actus, programme des activités, incidents en cours et autres infos utiles.</a:t>
            </a:r>
          </a:p>
          <a:p>
            <a:r>
              <a:rPr lang="fr-FR" sz="900" dirty="0">
                <a:solidFill>
                  <a:schemeClr val="tx2">
                    <a:lumMod val="75000"/>
                  </a:schemeClr>
                </a:solidFill>
              </a:rPr>
              <a:t> - et puis bien évidemment si vous préférez la présence et le sourire de notre secrétaire, je vous rappelle les horaires d’ouverture au public de notre mairie :  les lundis et vendredis de 9h à 12h et par téléphone tous les jours sauf le mercredi et le vendredi après-midi au 04.66.82.14.69 . Merci de respecter les horaires d’ouvertures de notre mairie afin de faciliter le travail de notre secrétaire et pouvoir répondre au mieux à vos demandes.                                                </a:t>
            </a:r>
          </a:p>
          <a:p>
            <a:r>
              <a:rPr lang="fr-FR" sz="900" dirty="0">
                <a:solidFill>
                  <a:schemeClr val="tx2">
                    <a:lumMod val="75000"/>
                  </a:schemeClr>
                </a:solidFill>
              </a:rPr>
              <a:t>                                                                                                                                                                         Léa </a:t>
            </a:r>
            <a:r>
              <a:rPr lang="fr-FR" sz="900" dirty="0" err="1">
                <a:solidFill>
                  <a:schemeClr val="tx2">
                    <a:lumMod val="75000"/>
                  </a:schemeClr>
                </a:solidFill>
              </a:rPr>
              <a:t>Cantelli</a:t>
            </a:r>
            <a:endParaRPr lang="fr-FR" sz="900" dirty="0">
              <a:solidFill>
                <a:schemeClr val="tx2">
                  <a:lumMod val="75000"/>
                </a:schemeClr>
              </a:solidFill>
            </a:endParaRPr>
          </a:p>
        </p:txBody>
      </p:sp>
      <p:sp>
        <p:nvSpPr>
          <p:cNvPr id="7" name="ZoneTexte 6"/>
          <p:cNvSpPr txBox="1"/>
          <p:nvPr/>
        </p:nvSpPr>
        <p:spPr>
          <a:xfrm>
            <a:off x="980728" y="160337"/>
            <a:ext cx="2736304" cy="369332"/>
          </a:xfrm>
          <a:prstGeom prst="rect">
            <a:avLst/>
          </a:prstGeom>
          <a:noFill/>
          <a:ln>
            <a:solidFill>
              <a:srgbClr val="002060"/>
            </a:solidFill>
            <a:prstDash val="sysDot"/>
          </a:ln>
        </p:spPr>
        <p:txBody>
          <a:bodyPr wrap="square" rtlCol="0">
            <a:spAutoFit/>
          </a:bodyPr>
          <a:lstStyle/>
          <a:p>
            <a:r>
              <a:rPr lang="fr-FR" dirty="0"/>
              <a:t>         </a:t>
            </a:r>
            <a:r>
              <a:rPr lang="fr-FR" b="1" i="1" dirty="0">
                <a:solidFill>
                  <a:srgbClr val="0070C0"/>
                </a:solidFill>
              </a:rPr>
              <a:t>Les Infos de Léa</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968" y="114645"/>
            <a:ext cx="1872208" cy="1310546"/>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165" y="5868144"/>
            <a:ext cx="4206564" cy="3024336"/>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0083">
            <a:off x="5321360" y="5674623"/>
            <a:ext cx="1457646" cy="1457646"/>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08812">
            <a:off x="291321" y="6135248"/>
            <a:ext cx="1574278" cy="1574278"/>
          </a:xfrm>
          <a:prstGeom prst="rect">
            <a:avLst/>
          </a:prstGeom>
        </p:spPr>
      </p:pic>
      <p:sp>
        <p:nvSpPr>
          <p:cNvPr id="15" name="ZoneTexte 14"/>
          <p:cNvSpPr txBox="1"/>
          <p:nvPr/>
        </p:nvSpPr>
        <p:spPr>
          <a:xfrm>
            <a:off x="353131" y="5043805"/>
            <a:ext cx="4981578" cy="738664"/>
          </a:xfrm>
          <a:prstGeom prst="rect">
            <a:avLst/>
          </a:prstGeom>
          <a:noFill/>
          <a:ln w="19050">
            <a:solidFill>
              <a:srgbClr val="FF0000"/>
            </a:solidFill>
          </a:ln>
        </p:spPr>
        <p:txBody>
          <a:bodyPr wrap="square" rtlCol="0">
            <a:spAutoFit/>
          </a:bodyPr>
          <a:lstStyle/>
          <a:p>
            <a:r>
              <a:rPr lang="fr-FR" sz="1000" b="1" dirty="0">
                <a:solidFill>
                  <a:srgbClr val="00B050"/>
                </a:solidFill>
              </a:rPr>
              <a:t>Chaque mercredi</a:t>
            </a:r>
            <a:r>
              <a:rPr lang="fr-FR" sz="1000" dirty="0">
                <a:solidFill>
                  <a:srgbClr val="00B050"/>
                </a:solidFill>
              </a:rPr>
              <a:t>, à 18 heures, sur le parking de </a:t>
            </a:r>
            <a:r>
              <a:rPr lang="fr-FR" sz="1000" dirty="0" err="1">
                <a:solidFill>
                  <a:srgbClr val="00B050"/>
                </a:solidFill>
              </a:rPr>
              <a:t>Salazac</a:t>
            </a:r>
            <a:r>
              <a:rPr lang="fr-FR" sz="1000" dirty="0">
                <a:solidFill>
                  <a:srgbClr val="00B050"/>
                </a:solidFill>
              </a:rPr>
              <a:t>, </a:t>
            </a:r>
          </a:p>
          <a:p>
            <a:r>
              <a:rPr lang="fr-FR" sz="1000" dirty="0">
                <a:solidFill>
                  <a:srgbClr val="00B050"/>
                </a:solidFill>
              </a:rPr>
              <a:t>dans sa Pizzaïola, Alexis nous concocte des pizzas délicieuses, de toutes les couleurs .</a:t>
            </a:r>
          </a:p>
          <a:p>
            <a:r>
              <a:rPr lang="fr-FR" sz="1000" dirty="0">
                <a:solidFill>
                  <a:srgbClr val="00B050"/>
                </a:solidFill>
              </a:rPr>
              <a:t>Un accueil chaleureux pour un moment convivial. Vos commande au 06 48 44 01 79</a:t>
            </a:r>
          </a:p>
          <a:p>
            <a:r>
              <a:rPr lang="fr-FR" sz="1200" b="1" dirty="0">
                <a:solidFill>
                  <a:srgbClr val="00B050"/>
                </a:solidFill>
              </a:rPr>
              <a:t>                                                   Profitez en !</a:t>
            </a:r>
          </a:p>
        </p:txBody>
      </p:sp>
    </p:spTree>
    <p:extLst>
      <p:ext uri="{BB962C8B-B14F-4D97-AF65-F5344CB8AC3E}">
        <p14:creationId xmlns:p14="http://schemas.microsoft.com/office/powerpoint/2010/main" val="6977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39" y="2556917"/>
            <a:ext cx="2689473" cy="2956151"/>
          </a:xfrm>
          <a:prstGeom prst="rect">
            <a:avLst/>
          </a:prstGeom>
        </p:spPr>
      </p:pic>
      <p:sp>
        <p:nvSpPr>
          <p:cNvPr id="8" name="Espace réservé du numéro de diapositive 7"/>
          <p:cNvSpPr>
            <a:spLocks noGrp="1"/>
          </p:cNvSpPr>
          <p:nvPr>
            <p:ph type="sldNum" sz="quarter" idx="12"/>
          </p:nvPr>
        </p:nvSpPr>
        <p:spPr/>
        <p:txBody>
          <a:bodyPr/>
          <a:lstStyle/>
          <a:p>
            <a:fld id="{5FC1FABE-DE16-4DC5-9B05-F5DA53123318}" type="slidenum">
              <a:rPr lang="fr-FR" smtClean="0"/>
              <a:t>7</a:t>
            </a:fld>
            <a:endParaRPr lang="fr-FR" dirty="0"/>
          </a:p>
        </p:txBody>
      </p:sp>
      <p:sp>
        <p:nvSpPr>
          <p:cNvPr id="2" name="Rectangle 1"/>
          <p:cNvSpPr/>
          <p:nvPr/>
        </p:nvSpPr>
        <p:spPr>
          <a:xfrm>
            <a:off x="188639" y="179512"/>
            <a:ext cx="6525344" cy="2400657"/>
          </a:xfrm>
          <a:prstGeom prst="rect">
            <a:avLst/>
          </a:prstGeom>
        </p:spPr>
        <p:txBody>
          <a:bodyPr wrap="square">
            <a:spAutoFit/>
          </a:bodyPr>
          <a:lstStyle/>
          <a:p>
            <a:r>
              <a:rPr lang="fr-FR" sz="1050" dirty="0"/>
              <a:t>                                                                             </a:t>
            </a:r>
            <a:r>
              <a:rPr lang="fr-FR" sz="1200" b="1" dirty="0"/>
              <a:t>Un atelier en plein air</a:t>
            </a:r>
          </a:p>
          <a:p>
            <a:endParaRPr lang="fr-FR" sz="1200" b="1" dirty="0"/>
          </a:p>
          <a:p>
            <a:r>
              <a:rPr lang="fr-FR" sz="1050" dirty="0"/>
              <a:t>C’est au creux de l’hiver que nous avions convenu ensemble de nous retrouver pour un atelier peinture. </a:t>
            </a:r>
          </a:p>
          <a:p>
            <a:r>
              <a:rPr lang="fr-FR" sz="1050" dirty="0"/>
              <a:t>Le thème préparer les voiles et accueillir le printemps</a:t>
            </a:r>
          </a:p>
          <a:p>
            <a:r>
              <a:rPr lang="fr-FR" sz="1050" dirty="0"/>
              <a:t>Petits et grands avons répondu Présent un samedi du mois d’avril : couleurs, soleil, convivialité étaient de la partie. Tout était réuni pour nous inspirer. </a:t>
            </a:r>
          </a:p>
          <a:p>
            <a:r>
              <a:rPr lang="fr-FR" sz="1050" dirty="0"/>
              <a:t>Larguons les amarres, les voiles prêtes, ont été accrochées sous notre joli lavoir, </a:t>
            </a:r>
            <a:r>
              <a:rPr lang="fr-FR" sz="1050" dirty="0" err="1"/>
              <a:t>Caramentran</a:t>
            </a:r>
            <a:r>
              <a:rPr lang="fr-FR" sz="1050" dirty="0"/>
              <a:t> en témoin !</a:t>
            </a:r>
          </a:p>
          <a:p>
            <a:r>
              <a:rPr lang="fr-FR" sz="1050" dirty="0"/>
              <a:t>D’autres rendez-vous sont en vue, avec en attente aussi de vos propositions, envies …</a:t>
            </a:r>
          </a:p>
          <a:p>
            <a:r>
              <a:rPr lang="fr-FR" sz="1050" dirty="0"/>
              <a:t>Nous sommes tous créatifs et nous pouvons partager …</a:t>
            </a:r>
          </a:p>
          <a:p>
            <a:r>
              <a:rPr lang="fr-FR" sz="1050" i="1" dirty="0"/>
              <a:t>La créativité, c’est inventer, expérimenter, grandir, prendre des risques, briser les règles, </a:t>
            </a:r>
          </a:p>
          <a:p>
            <a:r>
              <a:rPr lang="fr-FR" sz="1050" i="1" dirty="0"/>
              <a:t>faire des erreurs et … s’amuser</a:t>
            </a:r>
            <a:endParaRPr lang="fr-FR" sz="1050" dirty="0"/>
          </a:p>
          <a:p>
            <a:r>
              <a:rPr lang="fr-FR" sz="1050" dirty="0"/>
              <a:t>Merci les enfants, merci les parents et tous les participants</a:t>
            </a:r>
          </a:p>
          <a:p>
            <a:r>
              <a:rPr lang="fr-FR" sz="1050" dirty="0"/>
              <a:t>A nous retrouver, je vous souhaite un bel été </a:t>
            </a:r>
          </a:p>
          <a:p>
            <a:r>
              <a:rPr lang="fr-FR" sz="1050" dirty="0"/>
              <a:t>                                                                                   Isabelle </a:t>
            </a:r>
            <a:r>
              <a:rPr lang="fr-FR" sz="1050" dirty="0" err="1"/>
              <a:t>Siméone</a:t>
            </a:r>
            <a:endParaRPr lang="fr-FR" sz="105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28" y="5508104"/>
            <a:ext cx="6520755" cy="334471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333" y="1907704"/>
            <a:ext cx="2289650" cy="4067944"/>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1011" y="2556917"/>
            <a:ext cx="1771794" cy="3147887"/>
          </a:xfrm>
          <a:prstGeom prst="rect">
            <a:avLst/>
          </a:prstGeom>
        </p:spPr>
      </p:pic>
    </p:spTree>
    <p:extLst>
      <p:ext uri="{BB962C8B-B14F-4D97-AF65-F5344CB8AC3E}">
        <p14:creationId xmlns:p14="http://schemas.microsoft.com/office/powerpoint/2010/main" val="112308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5FC1FABE-DE16-4DC5-9B05-F5DA53123318}" type="slidenum">
              <a:rPr lang="fr-FR" smtClean="0"/>
              <a:t>8</a:t>
            </a:fld>
            <a:endParaRPr lang="fr-FR" dirty="0"/>
          </a:p>
        </p:txBody>
      </p:sp>
      <p:pic>
        <p:nvPicPr>
          <p:cNvPr id="3075" name="Image 5" descr="ᐈ Logo de carnaval : Plus de 20 exemples d'emblèmes, astuces design |  Logaster">
            <a:extLst>
              <a:ext uri="{FF2B5EF4-FFF2-40B4-BE49-F238E27FC236}">
                <a16:creationId xmlns:a16="http://schemas.microsoft.com/office/drawing/2014/main" xmlns="" id="{D4424C0A-A1EF-CCB7-C6C7-9EC209628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482"/>
          <a:stretch>
            <a:fillRect/>
          </a:stretch>
        </p:blipFill>
        <p:spPr bwMode="auto">
          <a:xfrm>
            <a:off x="2019178" y="601263"/>
            <a:ext cx="2419948" cy="8616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 8" descr="Images de Masque Carnaval – Téléchargement gratuit sur Freepik">
            <a:extLst>
              <a:ext uri="{FF2B5EF4-FFF2-40B4-BE49-F238E27FC236}">
                <a16:creationId xmlns:a16="http://schemas.microsoft.com/office/drawing/2014/main" xmlns="" id="{82A9CD1C-DF1C-80FC-41F3-E496BDD9A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45" t="9663" r="5151" b="19368"/>
          <a:stretch>
            <a:fillRect/>
          </a:stretch>
        </p:blipFill>
        <p:spPr bwMode="auto">
          <a:xfrm rot="-1283156">
            <a:off x="560844" y="251072"/>
            <a:ext cx="1044576" cy="8413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xmlns="" id="{8AEA5F29-9C6C-B662-D4C2-DE9B1BCADAF5}"/>
              </a:ext>
            </a:extLst>
          </p:cNvPr>
          <p:cNvSpPr>
            <a:spLocks noChangeArrowheads="1"/>
          </p:cNvSpPr>
          <p:nvPr/>
        </p:nvSpPr>
        <p:spPr bwMode="auto">
          <a:xfrm>
            <a:off x="1731963" y="1443544"/>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2060"/>
              </a:solidFill>
              <a:effectLst/>
              <a:latin typeface="Lucida Calligraphy" panose="03010101010101010101" pitchFamily="66" charset="0"/>
              <a:ea typeface="Calibri" panose="020F0502020204030204" pitchFamily="34" charset="0"/>
              <a:cs typeface="Arabic Typesetting" panose="020B0604020202020204"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2202303" y="158319"/>
            <a:ext cx="2448106" cy="369332"/>
          </a:xfrm>
          <a:prstGeom prst="rect">
            <a:avLst/>
          </a:prstGeom>
        </p:spPr>
        <p:txBody>
          <a:bodyPr wrap="none">
            <a:spAutoFit/>
          </a:bodyPr>
          <a:lstStyle/>
          <a:p>
            <a:r>
              <a:rPr lang="fr-FR" b="1" dirty="0">
                <a:solidFill>
                  <a:schemeClr val="tx2"/>
                </a:solidFill>
              </a:rPr>
              <a:t>Kids Infos de </a:t>
            </a:r>
            <a:r>
              <a:rPr lang="fr-FR" b="1" dirty="0" err="1">
                <a:solidFill>
                  <a:schemeClr val="tx2"/>
                </a:solidFill>
              </a:rPr>
              <a:t>Salazac</a:t>
            </a:r>
            <a:endParaRPr lang="fr-FR" b="1" dirty="0">
              <a:solidFill>
                <a:schemeClr val="tx2"/>
              </a:solidFill>
            </a:endParaRPr>
          </a:p>
        </p:txBody>
      </p:sp>
      <p:sp>
        <p:nvSpPr>
          <p:cNvPr id="3" name="Rectangle 2"/>
          <p:cNvSpPr/>
          <p:nvPr/>
        </p:nvSpPr>
        <p:spPr>
          <a:xfrm>
            <a:off x="296466" y="1472867"/>
            <a:ext cx="6408712" cy="2508379"/>
          </a:xfrm>
          <a:prstGeom prst="rect">
            <a:avLst/>
          </a:prstGeom>
        </p:spPr>
        <p:txBody>
          <a:bodyPr wrap="square">
            <a:spAutoFit/>
          </a:bodyPr>
          <a:lstStyle/>
          <a:p>
            <a:endParaRPr lang="fr-FR" sz="1400" dirty="0"/>
          </a:p>
          <a:p>
            <a:r>
              <a:rPr lang="fr-FR" sz="1100" dirty="0">
                <a:solidFill>
                  <a:schemeClr val="tx2"/>
                </a:solidFill>
              </a:rPr>
              <a:t>C’est le samedi 15 avril sous un soleil timide et un fort vent, que les Kids de </a:t>
            </a:r>
            <a:r>
              <a:rPr lang="fr-FR" sz="1100" dirty="0" err="1">
                <a:solidFill>
                  <a:schemeClr val="tx2"/>
                </a:solidFill>
              </a:rPr>
              <a:t>Salazac</a:t>
            </a:r>
            <a:r>
              <a:rPr lang="fr-FR" sz="1100" dirty="0">
                <a:solidFill>
                  <a:schemeClr val="tx2"/>
                </a:solidFill>
              </a:rPr>
              <a:t> ont organisé leur traditionnel Carnaval avec le défilé de </a:t>
            </a:r>
            <a:r>
              <a:rPr lang="fr-FR" sz="1100" dirty="0" err="1">
                <a:solidFill>
                  <a:schemeClr val="tx2"/>
                </a:solidFill>
              </a:rPr>
              <a:t>Carmentran</a:t>
            </a:r>
            <a:r>
              <a:rPr lang="fr-FR" sz="1100" dirty="0">
                <a:solidFill>
                  <a:schemeClr val="tx2"/>
                </a:solidFill>
              </a:rPr>
              <a:t> dans les rues de notre village.</a:t>
            </a:r>
          </a:p>
          <a:p>
            <a:r>
              <a:rPr lang="fr-FR" sz="1100" dirty="0">
                <a:solidFill>
                  <a:schemeClr val="tx2"/>
                </a:solidFill>
              </a:rPr>
              <a:t>En raison des conditions climatiques défavorables, ce cher </a:t>
            </a:r>
            <a:r>
              <a:rPr lang="fr-FR" sz="1100" dirty="0" err="1">
                <a:solidFill>
                  <a:schemeClr val="tx2"/>
                </a:solidFill>
              </a:rPr>
              <a:t>Carmentran</a:t>
            </a:r>
            <a:r>
              <a:rPr lang="fr-FR" sz="1100" dirty="0">
                <a:solidFill>
                  <a:schemeClr val="tx2"/>
                </a:solidFill>
              </a:rPr>
              <a:t> a dû attendre une date ultérieure avant de s’embraser.</a:t>
            </a:r>
          </a:p>
          <a:p>
            <a:endParaRPr lang="fr-FR" sz="1100" dirty="0">
              <a:solidFill>
                <a:schemeClr val="tx2"/>
              </a:solidFill>
            </a:endParaRPr>
          </a:p>
          <a:p>
            <a:r>
              <a:rPr lang="fr-FR" sz="1100" dirty="0">
                <a:solidFill>
                  <a:schemeClr val="tx2"/>
                </a:solidFill>
              </a:rPr>
              <a:t>Toutefois ça n’a pas gâché la fête, les Kids avaient organisé une chasse au trésor dans tout le village. Les 2 équipes se sont données à fond et ont découvert le code secret pour ouvrir le merveilleux trésor. L’après-midi s’est terminée par un goûter dans la salle des fêtes.</a:t>
            </a:r>
          </a:p>
          <a:p>
            <a:endParaRPr lang="fr-FR" sz="1100" dirty="0">
              <a:solidFill>
                <a:schemeClr val="tx2"/>
              </a:solidFill>
            </a:endParaRPr>
          </a:p>
          <a:p>
            <a:r>
              <a:rPr lang="fr-FR" sz="1100" dirty="0">
                <a:solidFill>
                  <a:schemeClr val="tx2"/>
                </a:solidFill>
              </a:rPr>
              <a:t>Nous tenons à remercier chaleureusement les membres des Kids qui se mettent en quatre pour organiser tout au long de l’année des évènements pour les enfants du village. </a:t>
            </a:r>
          </a:p>
          <a:p>
            <a:r>
              <a:rPr lang="fr-FR" sz="1100" dirty="0">
                <a:solidFill>
                  <a:schemeClr val="tx2"/>
                </a:solidFill>
              </a:rPr>
              <a:t>Et merci à tous pour votre participation.                    </a:t>
            </a:r>
          </a:p>
          <a:p>
            <a:r>
              <a:rPr lang="fr-FR" sz="1100" dirty="0">
                <a:solidFill>
                  <a:schemeClr val="tx2"/>
                </a:solidFill>
              </a:rPr>
              <a:t>                                                                                                                                      Léa </a:t>
            </a:r>
            <a:r>
              <a:rPr lang="fr-FR" sz="1100" dirty="0" err="1">
                <a:solidFill>
                  <a:schemeClr val="tx2"/>
                </a:solidFill>
              </a:rPr>
              <a:t>Cantelli</a:t>
            </a:r>
            <a:endParaRPr lang="fr-FR" sz="1100" dirty="0">
              <a:solidFill>
                <a:schemeClr val="tx2"/>
              </a:solidFill>
            </a:endParaRPr>
          </a:p>
        </p:txBody>
      </p:sp>
      <p:sp>
        <p:nvSpPr>
          <p:cNvPr id="4" name="ZoneTexte 3"/>
          <p:cNvSpPr txBox="1"/>
          <p:nvPr/>
        </p:nvSpPr>
        <p:spPr>
          <a:xfrm>
            <a:off x="4180993" y="1045021"/>
            <a:ext cx="938831" cy="523220"/>
          </a:xfrm>
          <a:prstGeom prst="rect">
            <a:avLst/>
          </a:prstGeom>
          <a:noFill/>
        </p:spPr>
        <p:txBody>
          <a:bodyPr wrap="square" rtlCol="0">
            <a:spAutoFit/>
          </a:bodyPr>
          <a:lstStyle/>
          <a:p>
            <a:r>
              <a:rPr lang="fr-FR" sz="2800" b="1" i="1" dirty="0">
                <a:solidFill>
                  <a:srgbClr val="FFC000"/>
                </a:solidFill>
              </a:rPr>
              <a:t>2023</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328" y="4427983"/>
            <a:ext cx="4880850" cy="3888433"/>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079724">
            <a:off x="-364515" y="5228769"/>
            <a:ext cx="3452432" cy="2024201"/>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679005">
            <a:off x="96149" y="7193868"/>
            <a:ext cx="2050691" cy="1367127"/>
          </a:xfrm>
          <a:prstGeom prst="rect">
            <a:avLst/>
          </a:prstGeom>
        </p:spPr>
      </p:pic>
    </p:spTree>
    <p:extLst>
      <p:ext uri="{BB962C8B-B14F-4D97-AF65-F5344CB8AC3E}">
        <p14:creationId xmlns:p14="http://schemas.microsoft.com/office/powerpoint/2010/main" val="64452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5FC1FABE-DE16-4DC5-9B05-F5DA53123318}" type="slidenum">
              <a:rPr lang="fr-FR" smtClean="0"/>
              <a:t>9</a:t>
            </a:fld>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5" y="476837"/>
            <a:ext cx="4104456" cy="2308757"/>
          </a:xfrm>
          <a:prstGeom prst="rect">
            <a:avLst/>
          </a:prstGeom>
        </p:spPr>
      </p:pic>
      <p:sp>
        <p:nvSpPr>
          <p:cNvPr id="3" name="ZoneTexte 2"/>
          <p:cNvSpPr txBox="1"/>
          <p:nvPr/>
        </p:nvSpPr>
        <p:spPr>
          <a:xfrm>
            <a:off x="764704" y="107504"/>
            <a:ext cx="5688632" cy="369332"/>
          </a:xfrm>
          <a:prstGeom prst="rect">
            <a:avLst/>
          </a:prstGeom>
          <a:noFill/>
        </p:spPr>
        <p:txBody>
          <a:bodyPr wrap="square" rtlCol="0">
            <a:spAutoFit/>
          </a:bodyPr>
          <a:lstStyle/>
          <a:p>
            <a:r>
              <a:rPr lang="fr-FR" dirty="0"/>
              <a:t>         </a:t>
            </a:r>
            <a:r>
              <a:rPr lang="fr-FR" dirty="0">
                <a:solidFill>
                  <a:srgbClr val="C00000"/>
                </a:solidFill>
              </a:rPr>
              <a:t>Un  Comité des Fêtes toujours vaillant</a:t>
            </a:r>
          </a:p>
        </p:txBody>
      </p:sp>
      <p:sp>
        <p:nvSpPr>
          <p:cNvPr id="4" name="ZoneTexte 3"/>
          <p:cNvSpPr txBox="1"/>
          <p:nvPr/>
        </p:nvSpPr>
        <p:spPr>
          <a:xfrm>
            <a:off x="4293096" y="497067"/>
            <a:ext cx="2448272" cy="769441"/>
          </a:xfrm>
          <a:prstGeom prst="rect">
            <a:avLst/>
          </a:prstGeom>
          <a:noFill/>
        </p:spPr>
        <p:txBody>
          <a:bodyPr wrap="square" rtlCol="0">
            <a:spAutoFit/>
          </a:bodyPr>
          <a:lstStyle/>
          <a:p>
            <a:r>
              <a:rPr lang="fr-FR" sz="1100" dirty="0"/>
              <a:t>Notre Comité en défaite ?  Jamais ! </a:t>
            </a:r>
          </a:p>
          <a:p>
            <a:r>
              <a:rPr lang="fr-FR" sz="1100" dirty="0"/>
              <a:t>Ses membres relèvent tous les défis avec courage, pour notre plus grand plaisir. Que la fête commence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967" y="1567266"/>
            <a:ext cx="3602285" cy="240152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4580" y="3729773"/>
            <a:ext cx="4306788" cy="3230091"/>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25" y="2785594"/>
            <a:ext cx="2702012" cy="1801341"/>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16017" y="5360945"/>
            <a:ext cx="4126939" cy="2578917"/>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5501" y="6965886"/>
            <a:ext cx="2458360" cy="1747987"/>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5063" y="6660231"/>
            <a:ext cx="2738189" cy="2053641"/>
          </a:xfrm>
          <a:prstGeom prst="rect">
            <a:avLst/>
          </a:prstGeom>
        </p:spPr>
      </p:pic>
    </p:spTree>
    <p:extLst>
      <p:ext uri="{BB962C8B-B14F-4D97-AF65-F5344CB8AC3E}">
        <p14:creationId xmlns:p14="http://schemas.microsoft.com/office/powerpoint/2010/main" val="4662618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16375</TotalTime>
  <Words>2335</Words>
  <Application>Microsoft Office PowerPoint</Application>
  <PresentationFormat>Affichage à l'écran (4:3)</PresentationFormat>
  <Paragraphs>726</Paragraphs>
  <Slides>24</Slides>
  <Notes>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Muriel DESUTTER</dc:creator>
  <cp:lastModifiedBy>pAtrix</cp:lastModifiedBy>
  <cp:revision>1203</cp:revision>
  <cp:lastPrinted>2023-07-06T14:50:01Z</cp:lastPrinted>
  <dcterms:created xsi:type="dcterms:W3CDTF">2021-09-17T13:45:21Z</dcterms:created>
  <dcterms:modified xsi:type="dcterms:W3CDTF">2023-07-08T09:06:35Z</dcterms:modified>
</cp:coreProperties>
</file>