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7" r:id="rId2"/>
    <p:sldId id="290" r:id="rId3"/>
    <p:sldId id="261" r:id="rId4"/>
    <p:sldId id="315" r:id="rId5"/>
    <p:sldId id="307" r:id="rId6"/>
    <p:sldId id="260" r:id="rId7"/>
    <p:sldId id="309" r:id="rId8"/>
    <p:sldId id="259" r:id="rId9"/>
    <p:sldId id="298" r:id="rId10"/>
    <p:sldId id="256" r:id="rId11"/>
    <p:sldId id="316" r:id="rId12"/>
    <p:sldId id="300" r:id="rId13"/>
    <p:sldId id="291" r:id="rId14"/>
    <p:sldId id="304" r:id="rId15"/>
    <p:sldId id="311" r:id="rId16"/>
    <p:sldId id="303" r:id="rId17"/>
    <p:sldId id="292" r:id="rId18"/>
    <p:sldId id="289" r:id="rId19"/>
    <p:sldId id="276" r:id="rId20"/>
    <p:sldId id="286" r:id="rId21"/>
  </p:sldIdLst>
  <p:sldSz cx="6858000" cy="9144000" type="screen4x3"/>
  <p:notesSz cx="9928225" cy="14357350"/>
  <p:defaultTextStyle>
    <a:defPPr>
      <a:defRPr lang="fr-FR"/>
    </a:defPPr>
    <a:lvl1pPr marL="0" algn="l" defTabSz="914320" rtl="0" eaLnBrk="1" latinLnBrk="0" hangingPunct="1">
      <a:defRPr sz="1800" kern="1200">
        <a:solidFill>
          <a:schemeClr val="tx1"/>
        </a:solidFill>
        <a:latin typeface="+mn-lt"/>
        <a:ea typeface="+mn-ea"/>
        <a:cs typeface="+mn-cs"/>
      </a:defRPr>
    </a:lvl1pPr>
    <a:lvl2pPr marL="457160" algn="l" defTabSz="914320" rtl="0" eaLnBrk="1" latinLnBrk="0" hangingPunct="1">
      <a:defRPr sz="1800" kern="1200">
        <a:solidFill>
          <a:schemeClr val="tx1"/>
        </a:solidFill>
        <a:latin typeface="+mn-lt"/>
        <a:ea typeface="+mn-ea"/>
        <a:cs typeface="+mn-cs"/>
      </a:defRPr>
    </a:lvl2pPr>
    <a:lvl3pPr marL="914320" algn="l" defTabSz="914320" rtl="0" eaLnBrk="1" latinLnBrk="0" hangingPunct="1">
      <a:defRPr sz="1800" kern="1200">
        <a:solidFill>
          <a:schemeClr val="tx1"/>
        </a:solidFill>
        <a:latin typeface="+mn-lt"/>
        <a:ea typeface="+mn-ea"/>
        <a:cs typeface="+mn-cs"/>
      </a:defRPr>
    </a:lvl3pPr>
    <a:lvl4pPr marL="1371480" algn="l" defTabSz="914320" rtl="0" eaLnBrk="1" latinLnBrk="0" hangingPunct="1">
      <a:defRPr sz="1800" kern="1200">
        <a:solidFill>
          <a:schemeClr val="tx1"/>
        </a:solidFill>
        <a:latin typeface="+mn-lt"/>
        <a:ea typeface="+mn-ea"/>
        <a:cs typeface="+mn-cs"/>
      </a:defRPr>
    </a:lvl4pPr>
    <a:lvl5pPr marL="1828640" algn="l" defTabSz="914320" rtl="0" eaLnBrk="1" latinLnBrk="0" hangingPunct="1">
      <a:defRPr sz="1800" kern="1200">
        <a:solidFill>
          <a:schemeClr val="tx1"/>
        </a:solidFill>
        <a:latin typeface="+mn-lt"/>
        <a:ea typeface="+mn-ea"/>
        <a:cs typeface="+mn-cs"/>
      </a:defRPr>
    </a:lvl5pPr>
    <a:lvl6pPr marL="2285800" algn="l" defTabSz="914320" rtl="0" eaLnBrk="1" latinLnBrk="0" hangingPunct="1">
      <a:defRPr sz="1800" kern="1200">
        <a:solidFill>
          <a:schemeClr val="tx1"/>
        </a:solidFill>
        <a:latin typeface="+mn-lt"/>
        <a:ea typeface="+mn-ea"/>
        <a:cs typeface="+mn-cs"/>
      </a:defRPr>
    </a:lvl6pPr>
    <a:lvl7pPr marL="2742960" algn="l" defTabSz="914320" rtl="0" eaLnBrk="1" latinLnBrk="0" hangingPunct="1">
      <a:defRPr sz="1800" kern="1200">
        <a:solidFill>
          <a:schemeClr val="tx1"/>
        </a:solidFill>
        <a:latin typeface="+mn-lt"/>
        <a:ea typeface="+mn-ea"/>
        <a:cs typeface="+mn-cs"/>
      </a:defRPr>
    </a:lvl7pPr>
    <a:lvl8pPr marL="3200120" algn="l" defTabSz="914320" rtl="0" eaLnBrk="1" latinLnBrk="0" hangingPunct="1">
      <a:defRPr sz="1800" kern="1200">
        <a:solidFill>
          <a:schemeClr val="tx1"/>
        </a:solidFill>
        <a:latin typeface="+mn-lt"/>
        <a:ea typeface="+mn-ea"/>
        <a:cs typeface="+mn-cs"/>
      </a:defRPr>
    </a:lvl8pPr>
    <a:lvl9pPr marL="3657280" algn="l" defTabSz="91432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3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CC00"/>
    <a:srgbClr val="FF99FF"/>
    <a:srgbClr val="262F13"/>
    <a:srgbClr val="FCDB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25" autoAdjust="0"/>
    <p:restoredTop sz="98505" autoAdjust="0"/>
  </p:normalViewPr>
  <p:slideViewPr>
    <p:cSldViewPr showGuides="1">
      <p:cViewPr varScale="1">
        <p:scale>
          <a:sx n="80" d="100"/>
          <a:sy n="80" d="100"/>
        </p:scale>
        <p:origin x="2874" y="102"/>
      </p:cViewPr>
      <p:guideLst>
        <p:guide orient="horz" pos="2880"/>
        <p:guide pos="234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302125" cy="71755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5622925" y="0"/>
            <a:ext cx="4303713" cy="717550"/>
          </a:xfrm>
          <a:prstGeom prst="rect">
            <a:avLst/>
          </a:prstGeom>
        </p:spPr>
        <p:txBody>
          <a:bodyPr vert="horz" lIns="91440" tIns="45720" rIns="91440" bIns="45720" rtlCol="0"/>
          <a:lstStyle>
            <a:lvl1pPr algn="r">
              <a:defRPr sz="1200"/>
            </a:lvl1pPr>
          </a:lstStyle>
          <a:p>
            <a:fld id="{5B22ED35-6A92-468E-8845-FAACAAE39EC8}" type="datetimeFigureOut">
              <a:rPr lang="fr-FR" smtClean="0"/>
              <a:t>07/04/2023</a:t>
            </a:fld>
            <a:endParaRPr lang="fr-FR"/>
          </a:p>
        </p:txBody>
      </p:sp>
      <p:sp>
        <p:nvSpPr>
          <p:cNvPr id="4" name="Espace réservé du pied de page 3"/>
          <p:cNvSpPr>
            <a:spLocks noGrp="1"/>
          </p:cNvSpPr>
          <p:nvPr>
            <p:ph type="ftr" sz="quarter" idx="2"/>
          </p:nvPr>
        </p:nvSpPr>
        <p:spPr>
          <a:xfrm>
            <a:off x="0" y="13636625"/>
            <a:ext cx="4302125" cy="71755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622925" y="13636625"/>
            <a:ext cx="4303713" cy="717550"/>
          </a:xfrm>
          <a:prstGeom prst="rect">
            <a:avLst/>
          </a:prstGeom>
        </p:spPr>
        <p:txBody>
          <a:bodyPr vert="horz" lIns="91440" tIns="45720" rIns="91440" bIns="45720" rtlCol="0" anchor="b"/>
          <a:lstStyle>
            <a:lvl1pPr algn="r">
              <a:defRPr sz="1200"/>
            </a:lvl1pPr>
          </a:lstStyle>
          <a:p>
            <a:fld id="{C4D4DE79-91C5-430D-A2EB-33A932076C49}" type="slidenum">
              <a:rPr lang="fr-FR" smtClean="0"/>
              <a:t>‹N°›</a:t>
            </a:fld>
            <a:endParaRPr lang="fr-FR"/>
          </a:p>
        </p:txBody>
      </p:sp>
    </p:spTree>
    <p:extLst>
      <p:ext uri="{BB962C8B-B14F-4D97-AF65-F5344CB8AC3E}">
        <p14:creationId xmlns:p14="http://schemas.microsoft.com/office/powerpoint/2010/main" val="17350919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4" y="0"/>
            <a:ext cx="4302125" cy="719138"/>
          </a:xfrm>
          <a:prstGeom prst="rect">
            <a:avLst/>
          </a:prstGeom>
        </p:spPr>
        <p:txBody>
          <a:bodyPr vert="horz" lIns="91419" tIns="45710" rIns="91419" bIns="45710" rtlCol="0"/>
          <a:lstStyle>
            <a:lvl1pPr algn="l">
              <a:defRPr sz="1200"/>
            </a:lvl1pPr>
          </a:lstStyle>
          <a:p>
            <a:endParaRPr lang="fr-FR" dirty="0"/>
          </a:p>
        </p:txBody>
      </p:sp>
      <p:sp>
        <p:nvSpPr>
          <p:cNvPr id="3" name="Espace réservé de la date 2"/>
          <p:cNvSpPr>
            <a:spLocks noGrp="1"/>
          </p:cNvSpPr>
          <p:nvPr>
            <p:ph type="dt" idx="1"/>
          </p:nvPr>
        </p:nvSpPr>
        <p:spPr>
          <a:xfrm>
            <a:off x="5622926" y="0"/>
            <a:ext cx="4303713" cy="719138"/>
          </a:xfrm>
          <a:prstGeom prst="rect">
            <a:avLst/>
          </a:prstGeom>
        </p:spPr>
        <p:txBody>
          <a:bodyPr vert="horz" lIns="91419" tIns="45710" rIns="91419" bIns="45710" rtlCol="0"/>
          <a:lstStyle>
            <a:lvl1pPr algn="r">
              <a:defRPr sz="1200"/>
            </a:lvl1pPr>
          </a:lstStyle>
          <a:p>
            <a:fld id="{402A585F-250E-4694-9BA9-1963B6D7B778}" type="datetimeFigureOut">
              <a:rPr lang="fr-FR" smtClean="0"/>
              <a:t>07/04/2023</a:t>
            </a:fld>
            <a:endParaRPr lang="fr-FR" dirty="0"/>
          </a:p>
        </p:txBody>
      </p:sp>
      <p:sp>
        <p:nvSpPr>
          <p:cNvPr id="4" name="Espace réservé de l'image des diapositives 3"/>
          <p:cNvSpPr>
            <a:spLocks noGrp="1" noRot="1" noChangeAspect="1"/>
          </p:cNvSpPr>
          <p:nvPr>
            <p:ph type="sldImg" idx="2"/>
          </p:nvPr>
        </p:nvSpPr>
        <p:spPr>
          <a:xfrm>
            <a:off x="3146425" y="1795463"/>
            <a:ext cx="3635375" cy="4846637"/>
          </a:xfrm>
          <a:prstGeom prst="rect">
            <a:avLst/>
          </a:prstGeom>
          <a:noFill/>
          <a:ln w="12700">
            <a:solidFill>
              <a:prstClr val="black"/>
            </a:solidFill>
          </a:ln>
        </p:spPr>
        <p:txBody>
          <a:bodyPr vert="horz" lIns="91419" tIns="45710" rIns="91419" bIns="45710" rtlCol="0" anchor="ctr"/>
          <a:lstStyle/>
          <a:p>
            <a:endParaRPr lang="fr-FR" dirty="0"/>
          </a:p>
        </p:txBody>
      </p:sp>
      <p:sp>
        <p:nvSpPr>
          <p:cNvPr id="5" name="Espace réservé des notes 4"/>
          <p:cNvSpPr>
            <a:spLocks noGrp="1"/>
          </p:cNvSpPr>
          <p:nvPr>
            <p:ph type="body" sz="quarter" idx="3"/>
          </p:nvPr>
        </p:nvSpPr>
        <p:spPr>
          <a:xfrm>
            <a:off x="992189" y="6908800"/>
            <a:ext cx="7943851" cy="5654675"/>
          </a:xfrm>
          <a:prstGeom prst="rect">
            <a:avLst/>
          </a:prstGeom>
        </p:spPr>
        <p:txBody>
          <a:bodyPr vert="horz" lIns="91419" tIns="45710" rIns="91419" bIns="4571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4" y="13638217"/>
            <a:ext cx="4302125" cy="719137"/>
          </a:xfrm>
          <a:prstGeom prst="rect">
            <a:avLst/>
          </a:prstGeom>
        </p:spPr>
        <p:txBody>
          <a:bodyPr vert="horz" lIns="91419" tIns="45710" rIns="91419" bIns="4571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5622926" y="13638217"/>
            <a:ext cx="4303713" cy="719137"/>
          </a:xfrm>
          <a:prstGeom prst="rect">
            <a:avLst/>
          </a:prstGeom>
        </p:spPr>
        <p:txBody>
          <a:bodyPr vert="horz" lIns="91419" tIns="45710" rIns="91419" bIns="45710" rtlCol="0" anchor="b"/>
          <a:lstStyle>
            <a:lvl1pPr algn="r">
              <a:defRPr sz="1200"/>
            </a:lvl1pPr>
          </a:lstStyle>
          <a:p>
            <a:fld id="{9DA3C2BE-5712-42DE-AF5C-91FEDC8A4DC2}" type="slidenum">
              <a:rPr lang="fr-FR" smtClean="0"/>
              <a:t>‹N°›</a:t>
            </a:fld>
            <a:endParaRPr lang="fr-FR" dirty="0"/>
          </a:p>
        </p:txBody>
      </p:sp>
    </p:spTree>
    <p:extLst>
      <p:ext uri="{BB962C8B-B14F-4D97-AF65-F5344CB8AC3E}">
        <p14:creationId xmlns:p14="http://schemas.microsoft.com/office/powerpoint/2010/main" val="705422392"/>
      </p:ext>
    </p:extLst>
  </p:cSld>
  <p:clrMap bg1="lt1" tx1="dk1" bg2="lt2" tx2="dk2" accent1="accent1" accent2="accent2" accent3="accent3" accent4="accent4" accent5="accent5" accent6="accent6" hlink="hlink" folHlink="folHlink"/>
  <p:hf hdr="0" ftr="0" dt="0"/>
  <p:notesStyle>
    <a:lvl1pPr marL="0" algn="l" defTabSz="914320" rtl="0" eaLnBrk="1" latinLnBrk="0" hangingPunct="1">
      <a:defRPr sz="1200" kern="1200">
        <a:solidFill>
          <a:schemeClr val="tx1"/>
        </a:solidFill>
        <a:latin typeface="+mn-lt"/>
        <a:ea typeface="+mn-ea"/>
        <a:cs typeface="+mn-cs"/>
      </a:defRPr>
    </a:lvl1pPr>
    <a:lvl2pPr marL="457160" algn="l" defTabSz="914320" rtl="0" eaLnBrk="1" latinLnBrk="0" hangingPunct="1">
      <a:defRPr sz="1200" kern="1200">
        <a:solidFill>
          <a:schemeClr val="tx1"/>
        </a:solidFill>
        <a:latin typeface="+mn-lt"/>
        <a:ea typeface="+mn-ea"/>
        <a:cs typeface="+mn-cs"/>
      </a:defRPr>
    </a:lvl2pPr>
    <a:lvl3pPr marL="914320" algn="l" defTabSz="914320" rtl="0" eaLnBrk="1" latinLnBrk="0" hangingPunct="1">
      <a:defRPr sz="1200" kern="1200">
        <a:solidFill>
          <a:schemeClr val="tx1"/>
        </a:solidFill>
        <a:latin typeface="+mn-lt"/>
        <a:ea typeface="+mn-ea"/>
        <a:cs typeface="+mn-cs"/>
      </a:defRPr>
    </a:lvl3pPr>
    <a:lvl4pPr marL="1371480" algn="l" defTabSz="914320" rtl="0" eaLnBrk="1" latinLnBrk="0" hangingPunct="1">
      <a:defRPr sz="1200" kern="1200">
        <a:solidFill>
          <a:schemeClr val="tx1"/>
        </a:solidFill>
        <a:latin typeface="+mn-lt"/>
        <a:ea typeface="+mn-ea"/>
        <a:cs typeface="+mn-cs"/>
      </a:defRPr>
    </a:lvl4pPr>
    <a:lvl5pPr marL="1828640" algn="l" defTabSz="914320" rtl="0" eaLnBrk="1" latinLnBrk="0" hangingPunct="1">
      <a:defRPr sz="1200" kern="1200">
        <a:solidFill>
          <a:schemeClr val="tx1"/>
        </a:solidFill>
        <a:latin typeface="+mn-lt"/>
        <a:ea typeface="+mn-ea"/>
        <a:cs typeface="+mn-cs"/>
      </a:defRPr>
    </a:lvl5pPr>
    <a:lvl6pPr marL="2285800" algn="l" defTabSz="914320" rtl="0" eaLnBrk="1" latinLnBrk="0" hangingPunct="1">
      <a:defRPr sz="1200" kern="1200">
        <a:solidFill>
          <a:schemeClr val="tx1"/>
        </a:solidFill>
        <a:latin typeface="+mn-lt"/>
        <a:ea typeface="+mn-ea"/>
        <a:cs typeface="+mn-cs"/>
      </a:defRPr>
    </a:lvl6pPr>
    <a:lvl7pPr marL="2742960" algn="l" defTabSz="914320" rtl="0" eaLnBrk="1" latinLnBrk="0" hangingPunct="1">
      <a:defRPr sz="1200" kern="1200">
        <a:solidFill>
          <a:schemeClr val="tx1"/>
        </a:solidFill>
        <a:latin typeface="+mn-lt"/>
        <a:ea typeface="+mn-ea"/>
        <a:cs typeface="+mn-cs"/>
      </a:defRPr>
    </a:lvl7pPr>
    <a:lvl8pPr marL="3200120" algn="l" defTabSz="914320" rtl="0" eaLnBrk="1" latinLnBrk="0" hangingPunct="1">
      <a:defRPr sz="1200" kern="1200">
        <a:solidFill>
          <a:schemeClr val="tx1"/>
        </a:solidFill>
        <a:latin typeface="+mn-lt"/>
        <a:ea typeface="+mn-ea"/>
        <a:cs typeface="+mn-cs"/>
      </a:defRPr>
    </a:lvl8pPr>
    <a:lvl9pPr marL="3657280" algn="l" defTabSz="91432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DA3C2BE-5712-42DE-AF5C-91FEDC8A4DC2}" type="slidenum">
              <a:rPr lang="fr-FR" smtClean="0"/>
              <a:t>3</a:t>
            </a:fld>
            <a:endParaRPr lang="fr-FR" dirty="0"/>
          </a:p>
        </p:txBody>
      </p:sp>
    </p:spTree>
    <p:extLst>
      <p:ext uri="{BB962C8B-B14F-4D97-AF65-F5344CB8AC3E}">
        <p14:creationId xmlns:p14="http://schemas.microsoft.com/office/powerpoint/2010/main" val="2721861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DA3C2BE-5712-42DE-AF5C-91FEDC8A4DC2}" type="slidenum">
              <a:rPr lang="fr-FR" smtClean="0"/>
              <a:t>4</a:t>
            </a:fld>
            <a:endParaRPr lang="fr-FR" dirty="0"/>
          </a:p>
        </p:txBody>
      </p:sp>
    </p:spTree>
    <p:extLst>
      <p:ext uri="{BB962C8B-B14F-4D97-AF65-F5344CB8AC3E}">
        <p14:creationId xmlns:p14="http://schemas.microsoft.com/office/powerpoint/2010/main" val="3346865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DA3C2BE-5712-42DE-AF5C-91FEDC8A4DC2}" type="slidenum">
              <a:rPr lang="fr-FR" smtClean="0"/>
              <a:t>10</a:t>
            </a:fld>
            <a:endParaRPr lang="fr-FR" dirty="0"/>
          </a:p>
        </p:txBody>
      </p:sp>
    </p:spTree>
    <p:extLst>
      <p:ext uri="{BB962C8B-B14F-4D97-AF65-F5344CB8AC3E}">
        <p14:creationId xmlns:p14="http://schemas.microsoft.com/office/powerpoint/2010/main" val="3282360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9DA3C2BE-5712-42DE-AF5C-91FEDC8A4DC2}" type="slidenum">
              <a:rPr lang="fr-FR" smtClean="0"/>
              <a:t>15</a:t>
            </a:fld>
            <a:endParaRPr lang="fr-FR" dirty="0"/>
          </a:p>
        </p:txBody>
      </p:sp>
    </p:spTree>
    <p:extLst>
      <p:ext uri="{BB962C8B-B14F-4D97-AF65-F5344CB8AC3E}">
        <p14:creationId xmlns:p14="http://schemas.microsoft.com/office/powerpoint/2010/main" val="1195528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14350" y="2840570"/>
            <a:ext cx="5829300" cy="1960033"/>
          </a:xfrm>
        </p:spPr>
        <p:txBody>
          <a:bodyPr/>
          <a:lstStyle/>
          <a:p>
            <a:r>
              <a:rPr lang="fr-FR"/>
              <a:t>Modifiez le style du titre</a:t>
            </a:r>
          </a:p>
        </p:txBody>
      </p:sp>
      <p:sp>
        <p:nvSpPr>
          <p:cNvPr id="3" name="Sous-titr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160" indent="0" algn="ctr">
              <a:buNone/>
              <a:defRPr>
                <a:solidFill>
                  <a:schemeClr val="tx1">
                    <a:tint val="75000"/>
                  </a:schemeClr>
                </a:solidFill>
              </a:defRPr>
            </a:lvl2pPr>
            <a:lvl3pPr marL="914320" indent="0" algn="ctr">
              <a:buNone/>
              <a:defRPr>
                <a:solidFill>
                  <a:schemeClr val="tx1">
                    <a:tint val="75000"/>
                  </a:schemeClr>
                </a:solidFill>
              </a:defRPr>
            </a:lvl3pPr>
            <a:lvl4pPr marL="1371480" indent="0" algn="ctr">
              <a:buNone/>
              <a:defRPr>
                <a:solidFill>
                  <a:schemeClr val="tx1">
                    <a:tint val="75000"/>
                  </a:schemeClr>
                </a:solidFill>
              </a:defRPr>
            </a:lvl4pPr>
            <a:lvl5pPr marL="1828640" indent="0" algn="ctr">
              <a:buNone/>
              <a:defRPr>
                <a:solidFill>
                  <a:schemeClr val="tx1">
                    <a:tint val="75000"/>
                  </a:schemeClr>
                </a:solidFill>
              </a:defRPr>
            </a:lvl5pPr>
            <a:lvl6pPr marL="2285800" indent="0" algn="ctr">
              <a:buNone/>
              <a:defRPr>
                <a:solidFill>
                  <a:schemeClr val="tx1">
                    <a:tint val="75000"/>
                  </a:schemeClr>
                </a:solidFill>
              </a:defRPr>
            </a:lvl6pPr>
            <a:lvl7pPr marL="2742960" indent="0" algn="ctr">
              <a:buNone/>
              <a:defRPr>
                <a:solidFill>
                  <a:schemeClr val="tx1">
                    <a:tint val="75000"/>
                  </a:schemeClr>
                </a:solidFill>
              </a:defRPr>
            </a:lvl7pPr>
            <a:lvl8pPr marL="3200120" indent="0" algn="ctr">
              <a:buNone/>
              <a:defRPr>
                <a:solidFill>
                  <a:schemeClr val="tx1">
                    <a:tint val="75000"/>
                  </a:schemeClr>
                </a:solidFill>
              </a:defRPr>
            </a:lvl8pPr>
            <a:lvl9pPr marL="365728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00B6D54E-CCC3-445E-965B-598D2E5733C3}" type="datetime1">
              <a:rPr lang="fr-FR" smtClean="0"/>
              <a:t>07/04/2023</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5FC1FABE-DE16-4DC5-9B05-F5DA53123318}" type="slidenum">
              <a:rPr lang="fr-FR" smtClean="0"/>
              <a:t>‹N°›</a:t>
            </a:fld>
            <a:endParaRPr lang="fr-FR" dirty="0"/>
          </a:p>
        </p:txBody>
      </p:sp>
    </p:spTree>
    <p:extLst>
      <p:ext uri="{BB962C8B-B14F-4D97-AF65-F5344CB8AC3E}">
        <p14:creationId xmlns:p14="http://schemas.microsoft.com/office/powerpoint/2010/main" val="3534829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D08C688-365B-4FC8-81EF-0F7A8F941EB8}" type="datetime1">
              <a:rPr lang="fr-FR" smtClean="0"/>
              <a:t>07/04/2023</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5FC1FABE-DE16-4DC5-9B05-F5DA53123318}" type="slidenum">
              <a:rPr lang="fr-FR" smtClean="0"/>
              <a:t>‹N°›</a:t>
            </a:fld>
            <a:endParaRPr lang="fr-FR" dirty="0"/>
          </a:p>
        </p:txBody>
      </p:sp>
    </p:spTree>
    <p:extLst>
      <p:ext uri="{BB962C8B-B14F-4D97-AF65-F5344CB8AC3E}">
        <p14:creationId xmlns:p14="http://schemas.microsoft.com/office/powerpoint/2010/main" val="2284823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972050" y="366187"/>
            <a:ext cx="1543050" cy="7802033"/>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342900" y="366187"/>
            <a:ext cx="4514850" cy="7802033"/>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106F278-C8E9-4FE9-9677-DC8C0BB68A4D}" type="datetime1">
              <a:rPr lang="fr-FR" smtClean="0"/>
              <a:t>07/04/2023</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5FC1FABE-DE16-4DC5-9B05-F5DA53123318}" type="slidenum">
              <a:rPr lang="fr-FR" smtClean="0"/>
              <a:t>‹N°›</a:t>
            </a:fld>
            <a:endParaRPr lang="fr-FR" dirty="0"/>
          </a:p>
        </p:txBody>
      </p:sp>
    </p:spTree>
    <p:extLst>
      <p:ext uri="{BB962C8B-B14F-4D97-AF65-F5344CB8AC3E}">
        <p14:creationId xmlns:p14="http://schemas.microsoft.com/office/powerpoint/2010/main" val="1655898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571F87B-2961-48E9-BD49-88CB1A2E0B48}" type="datetime1">
              <a:rPr lang="fr-FR" smtClean="0"/>
              <a:t>07/04/2023</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5FC1FABE-DE16-4DC5-9B05-F5DA53123318}" type="slidenum">
              <a:rPr lang="fr-FR" smtClean="0"/>
              <a:t>‹N°›</a:t>
            </a:fld>
            <a:endParaRPr lang="fr-FR" dirty="0"/>
          </a:p>
        </p:txBody>
      </p:sp>
    </p:spTree>
    <p:extLst>
      <p:ext uri="{BB962C8B-B14F-4D97-AF65-F5344CB8AC3E}">
        <p14:creationId xmlns:p14="http://schemas.microsoft.com/office/powerpoint/2010/main" val="3607595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735" y="5875867"/>
            <a:ext cx="5829300" cy="1816100"/>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541735" y="3875619"/>
            <a:ext cx="5829300" cy="2000249"/>
          </a:xfrm>
        </p:spPr>
        <p:txBody>
          <a:bodyPr anchor="b"/>
          <a:lstStyle>
            <a:lvl1pPr marL="0" indent="0">
              <a:buNone/>
              <a:defRPr sz="2000">
                <a:solidFill>
                  <a:schemeClr val="tx1">
                    <a:tint val="75000"/>
                  </a:schemeClr>
                </a:solidFill>
              </a:defRPr>
            </a:lvl1pPr>
            <a:lvl2pPr marL="457160" indent="0">
              <a:buNone/>
              <a:defRPr sz="1800">
                <a:solidFill>
                  <a:schemeClr val="tx1">
                    <a:tint val="75000"/>
                  </a:schemeClr>
                </a:solidFill>
              </a:defRPr>
            </a:lvl2pPr>
            <a:lvl3pPr marL="914320" indent="0">
              <a:buNone/>
              <a:defRPr sz="1600">
                <a:solidFill>
                  <a:schemeClr val="tx1">
                    <a:tint val="75000"/>
                  </a:schemeClr>
                </a:solidFill>
              </a:defRPr>
            </a:lvl3pPr>
            <a:lvl4pPr marL="1371480" indent="0">
              <a:buNone/>
              <a:defRPr sz="1400">
                <a:solidFill>
                  <a:schemeClr val="tx1">
                    <a:tint val="75000"/>
                  </a:schemeClr>
                </a:solidFill>
              </a:defRPr>
            </a:lvl4pPr>
            <a:lvl5pPr marL="1828640" indent="0">
              <a:buNone/>
              <a:defRPr sz="1400">
                <a:solidFill>
                  <a:schemeClr val="tx1">
                    <a:tint val="75000"/>
                  </a:schemeClr>
                </a:solidFill>
              </a:defRPr>
            </a:lvl5pPr>
            <a:lvl6pPr marL="2285800" indent="0">
              <a:buNone/>
              <a:defRPr sz="1400">
                <a:solidFill>
                  <a:schemeClr val="tx1">
                    <a:tint val="75000"/>
                  </a:schemeClr>
                </a:solidFill>
              </a:defRPr>
            </a:lvl6pPr>
            <a:lvl7pPr marL="2742960" indent="0">
              <a:buNone/>
              <a:defRPr sz="1400">
                <a:solidFill>
                  <a:schemeClr val="tx1">
                    <a:tint val="75000"/>
                  </a:schemeClr>
                </a:solidFill>
              </a:defRPr>
            </a:lvl7pPr>
            <a:lvl8pPr marL="3200120" indent="0">
              <a:buNone/>
              <a:defRPr sz="1400">
                <a:solidFill>
                  <a:schemeClr val="tx1">
                    <a:tint val="75000"/>
                  </a:schemeClr>
                </a:solidFill>
              </a:defRPr>
            </a:lvl8pPr>
            <a:lvl9pPr marL="365728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7E27F11-0C02-4545-A847-E753D5F72A27}" type="datetime1">
              <a:rPr lang="fr-FR" smtClean="0"/>
              <a:t>07/04/2023</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5FC1FABE-DE16-4DC5-9B05-F5DA53123318}" type="slidenum">
              <a:rPr lang="fr-FR" smtClean="0"/>
              <a:t>‹N°›</a:t>
            </a:fld>
            <a:endParaRPr lang="fr-FR" dirty="0"/>
          </a:p>
        </p:txBody>
      </p:sp>
    </p:spTree>
    <p:extLst>
      <p:ext uri="{BB962C8B-B14F-4D97-AF65-F5344CB8AC3E}">
        <p14:creationId xmlns:p14="http://schemas.microsoft.com/office/powerpoint/2010/main" val="3314156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58A4AAF8-CFA8-4C18-A552-579F008ED4F8}" type="datetime1">
              <a:rPr lang="fr-FR" smtClean="0"/>
              <a:t>07/04/2023</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5FC1FABE-DE16-4DC5-9B05-F5DA53123318}" type="slidenum">
              <a:rPr lang="fr-FR" smtClean="0"/>
              <a:t>‹N°›</a:t>
            </a:fld>
            <a:endParaRPr lang="fr-FR" dirty="0"/>
          </a:p>
        </p:txBody>
      </p:sp>
    </p:spTree>
    <p:extLst>
      <p:ext uri="{BB962C8B-B14F-4D97-AF65-F5344CB8AC3E}">
        <p14:creationId xmlns:p14="http://schemas.microsoft.com/office/powerpoint/2010/main" val="3019319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342902" y="2046817"/>
            <a:ext cx="3030141" cy="853016"/>
          </a:xfrm>
        </p:spPr>
        <p:txBody>
          <a:bodyPr anchor="b"/>
          <a:lstStyle>
            <a:lvl1pPr marL="0" indent="0">
              <a:buNone/>
              <a:defRPr sz="2400" b="1"/>
            </a:lvl1pPr>
            <a:lvl2pPr marL="457160" indent="0">
              <a:buNone/>
              <a:defRPr sz="2000" b="1"/>
            </a:lvl2pPr>
            <a:lvl3pPr marL="914320" indent="0">
              <a:buNone/>
              <a:defRPr sz="1800" b="1"/>
            </a:lvl3pPr>
            <a:lvl4pPr marL="1371480" indent="0">
              <a:buNone/>
              <a:defRPr sz="1600" b="1"/>
            </a:lvl4pPr>
            <a:lvl5pPr marL="1828640" indent="0">
              <a:buNone/>
              <a:defRPr sz="1600" b="1"/>
            </a:lvl5pPr>
            <a:lvl6pPr marL="2285800" indent="0">
              <a:buNone/>
              <a:defRPr sz="1600" b="1"/>
            </a:lvl6pPr>
            <a:lvl7pPr marL="2742960" indent="0">
              <a:buNone/>
              <a:defRPr sz="1600" b="1"/>
            </a:lvl7pPr>
            <a:lvl8pPr marL="3200120" indent="0">
              <a:buNone/>
              <a:defRPr sz="1600" b="1"/>
            </a:lvl8pPr>
            <a:lvl9pPr marL="365728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342902"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3483771" y="2046817"/>
            <a:ext cx="3031331" cy="853016"/>
          </a:xfrm>
        </p:spPr>
        <p:txBody>
          <a:bodyPr anchor="b"/>
          <a:lstStyle>
            <a:lvl1pPr marL="0" indent="0">
              <a:buNone/>
              <a:defRPr sz="2400" b="1"/>
            </a:lvl1pPr>
            <a:lvl2pPr marL="457160" indent="0">
              <a:buNone/>
              <a:defRPr sz="2000" b="1"/>
            </a:lvl2pPr>
            <a:lvl3pPr marL="914320" indent="0">
              <a:buNone/>
              <a:defRPr sz="1800" b="1"/>
            </a:lvl3pPr>
            <a:lvl4pPr marL="1371480" indent="0">
              <a:buNone/>
              <a:defRPr sz="1600" b="1"/>
            </a:lvl4pPr>
            <a:lvl5pPr marL="1828640" indent="0">
              <a:buNone/>
              <a:defRPr sz="1600" b="1"/>
            </a:lvl5pPr>
            <a:lvl6pPr marL="2285800" indent="0">
              <a:buNone/>
              <a:defRPr sz="1600" b="1"/>
            </a:lvl6pPr>
            <a:lvl7pPr marL="2742960" indent="0">
              <a:buNone/>
              <a:defRPr sz="1600" b="1"/>
            </a:lvl7pPr>
            <a:lvl8pPr marL="3200120" indent="0">
              <a:buNone/>
              <a:defRPr sz="1600" b="1"/>
            </a:lvl8pPr>
            <a:lvl9pPr marL="365728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3483771"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BE62CCA0-D608-4FD1-8C22-FE0D1FC6E657}" type="datetime1">
              <a:rPr lang="fr-FR" smtClean="0"/>
              <a:t>07/04/2023</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5FC1FABE-DE16-4DC5-9B05-F5DA53123318}" type="slidenum">
              <a:rPr lang="fr-FR" smtClean="0"/>
              <a:t>‹N°›</a:t>
            </a:fld>
            <a:endParaRPr lang="fr-FR" dirty="0"/>
          </a:p>
        </p:txBody>
      </p:sp>
    </p:spTree>
    <p:extLst>
      <p:ext uri="{BB962C8B-B14F-4D97-AF65-F5344CB8AC3E}">
        <p14:creationId xmlns:p14="http://schemas.microsoft.com/office/powerpoint/2010/main" val="3150247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F1D61A52-A370-41CD-B869-39D7678C7C35}" type="datetime1">
              <a:rPr lang="fr-FR" smtClean="0"/>
              <a:t>07/04/2023</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5FC1FABE-DE16-4DC5-9B05-F5DA53123318}" type="slidenum">
              <a:rPr lang="fr-FR" smtClean="0"/>
              <a:t>‹N°›</a:t>
            </a:fld>
            <a:endParaRPr lang="fr-FR" dirty="0"/>
          </a:p>
        </p:txBody>
      </p:sp>
    </p:spTree>
    <p:extLst>
      <p:ext uri="{BB962C8B-B14F-4D97-AF65-F5344CB8AC3E}">
        <p14:creationId xmlns:p14="http://schemas.microsoft.com/office/powerpoint/2010/main" val="2893448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9DE89D7-1715-4B8A-AD01-FB8BE7BE81A2}" type="datetime1">
              <a:rPr lang="fr-FR" smtClean="0"/>
              <a:t>07/04/2023</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5FC1FABE-DE16-4DC5-9B05-F5DA53123318}" type="slidenum">
              <a:rPr lang="fr-FR" smtClean="0"/>
              <a:t>‹N°›</a:t>
            </a:fld>
            <a:endParaRPr lang="fr-FR" dirty="0"/>
          </a:p>
        </p:txBody>
      </p:sp>
    </p:spTree>
    <p:extLst>
      <p:ext uri="{BB962C8B-B14F-4D97-AF65-F5344CB8AC3E}">
        <p14:creationId xmlns:p14="http://schemas.microsoft.com/office/powerpoint/2010/main" val="748899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0" y="364067"/>
            <a:ext cx="2256235" cy="154940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342900" y="1913469"/>
            <a:ext cx="2256235" cy="6254751"/>
          </a:xfrm>
        </p:spPr>
        <p:txBody>
          <a:bodyPr/>
          <a:lstStyle>
            <a:lvl1pPr marL="0" indent="0">
              <a:buNone/>
              <a:defRPr sz="1400"/>
            </a:lvl1pPr>
            <a:lvl2pPr marL="457160" indent="0">
              <a:buNone/>
              <a:defRPr sz="1200"/>
            </a:lvl2pPr>
            <a:lvl3pPr marL="914320" indent="0">
              <a:buNone/>
              <a:defRPr sz="1000"/>
            </a:lvl3pPr>
            <a:lvl4pPr marL="1371480" indent="0">
              <a:buNone/>
              <a:defRPr sz="900"/>
            </a:lvl4pPr>
            <a:lvl5pPr marL="1828640" indent="0">
              <a:buNone/>
              <a:defRPr sz="900"/>
            </a:lvl5pPr>
            <a:lvl6pPr marL="2285800" indent="0">
              <a:buNone/>
              <a:defRPr sz="900"/>
            </a:lvl6pPr>
            <a:lvl7pPr marL="2742960" indent="0">
              <a:buNone/>
              <a:defRPr sz="900"/>
            </a:lvl7pPr>
            <a:lvl8pPr marL="3200120" indent="0">
              <a:buNone/>
              <a:defRPr sz="900"/>
            </a:lvl8pPr>
            <a:lvl9pPr marL="365728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9C370275-5CB8-48F9-96F9-B30696C91F91}" type="datetime1">
              <a:rPr lang="fr-FR" smtClean="0"/>
              <a:t>07/04/2023</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5FC1FABE-DE16-4DC5-9B05-F5DA53123318}" type="slidenum">
              <a:rPr lang="fr-FR" smtClean="0"/>
              <a:t>‹N°›</a:t>
            </a:fld>
            <a:endParaRPr lang="fr-FR" dirty="0"/>
          </a:p>
        </p:txBody>
      </p:sp>
    </p:spTree>
    <p:extLst>
      <p:ext uri="{BB962C8B-B14F-4D97-AF65-F5344CB8AC3E}">
        <p14:creationId xmlns:p14="http://schemas.microsoft.com/office/powerpoint/2010/main" val="3014088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216" y="6400801"/>
            <a:ext cx="4114800" cy="755651"/>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344216" y="817033"/>
            <a:ext cx="4114800" cy="5486400"/>
          </a:xfrm>
        </p:spPr>
        <p:txBody>
          <a:bodyPr/>
          <a:lstStyle>
            <a:lvl1pPr marL="0" indent="0">
              <a:buNone/>
              <a:defRPr sz="3200"/>
            </a:lvl1pPr>
            <a:lvl2pPr marL="457160" indent="0">
              <a:buNone/>
              <a:defRPr sz="2800"/>
            </a:lvl2pPr>
            <a:lvl3pPr marL="914320" indent="0">
              <a:buNone/>
              <a:defRPr sz="2400"/>
            </a:lvl3pPr>
            <a:lvl4pPr marL="1371480" indent="0">
              <a:buNone/>
              <a:defRPr sz="2000"/>
            </a:lvl4pPr>
            <a:lvl5pPr marL="1828640" indent="0">
              <a:buNone/>
              <a:defRPr sz="2000"/>
            </a:lvl5pPr>
            <a:lvl6pPr marL="2285800" indent="0">
              <a:buNone/>
              <a:defRPr sz="2000"/>
            </a:lvl6pPr>
            <a:lvl7pPr marL="2742960" indent="0">
              <a:buNone/>
              <a:defRPr sz="2000"/>
            </a:lvl7pPr>
            <a:lvl8pPr marL="3200120" indent="0">
              <a:buNone/>
              <a:defRPr sz="2000"/>
            </a:lvl8pPr>
            <a:lvl9pPr marL="3657280" indent="0">
              <a:buNone/>
              <a:defRPr sz="2000"/>
            </a:lvl9pPr>
          </a:lstStyle>
          <a:p>
            <a:endParaRPr lang="fr-FR" dirty="0"/>
          </a:p>
        </p:txBody>
      </p:sp>
      <p:sp>
        <p:nvSpPr>
          <p:cNvPr id="4" name="Espace réservé du texte 3"/>
          <p:cNvSpPr>
            <a:spLocks noGrp="1"/>
          </p:cNvSpPr>
          <p:nvPr>
            <p:ph type="body" sz="half" idx="2"/>
          </p:nvPr>
        </p:nvSpPr>
        <p:spPr>
          <a:xfrm>
            <a:off x="1344216" y="7156452"/>
            <a:ext cx="4114800" cy="1073149"/>
          </a:xfrm>
        </p:spPr>
        <p:txBody>
          <a:bodyPr/>
          <a:lstStyle>
            <a:lvl1pPr marL="0" indent="0">
              <a:buNone/>
              <a:defRPr sz="1400"/>
            </a:lvl1pPr>
            <a:lvl2pPr marL="457160" indent="0">
              <a:buNone/>
              <a:defRPr sz="1200"/>
            </a:lvl2pPr>
            <a:lvl3pPr marL="914320" indent="0">
              <a:buNone/>
              <a:defRPr sz="1000"/>
            </a:lvl3pPr>
            <a:lvl4pPr marL="1371480" indent="0">
              <a:buNone/>
              <a:defRPr sz="900"/>
            </a:lvl4pPr>
            <a:lvl5pPr marL="1828640" indent="0">
              <a:buNone/>
              <a:defRPr sz="900"/>
            </a:lvl5pPr>
            <a:lvl6pPr marL="2285800" indent="0">
              <a:buNone/>
              <a:defRPr sz="900"/>
            </a:lvl6pPr>
            <a:lvl7pPr marL="2742960" indent="0">
              <a:buNone/>
              <a:defRPr sz="900"/>
            </a:lvl7pPr>
            <a:lvl8pPr marL="3200120" indent="0">
              <a:buNone/>
              <a:defRPr sz="900"/>
            </a:lvl8pPr>
            <a:lvl9pPr marL="365728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6E3CFF7-21F2-4ACB-BC76-3DE781D679C7}" type="datetime1">
              <a:rPr lang="fr-FR" smtClean="0"/>
              <a:t>07/04/2023</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5FC1FABE-DE16-4DC5-9B05-F5DA53123318}" type="slidenum">
              <a:rPr lang="fr-FR" smtClean="0"/>
              <a:t>‹N°›</a:t>
            </a:fld>
            <a:endParaRPr lang="fr-FR" dirty="0"/>
          </a:p>
        </p:txBody>
      </p:sp>
    </p:spTree>
    <p:extLst>
      <p:ext uri="{BB962C8B-B14F-4D97-AF65-F5344CB8AC3E}">
        <p14:creationId xmlns:p14="http://schemas.microsoft.com/office/powerpoint/2010/main" val="524916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366184"/>
            <a:ext cx="6172200" cy="1524000"/>
          </a:xfrm>
          <a:prstGeom prst="rect">
            <a:avLst/>
          </a:prstGeom>
        </p:spPr>
        <p:txBody>
          <a:bodyPr vert="horz" lIns="91432" tIns="45716" rIns="91432" bIns="45716" rtlCol="0" anchor="ctr">
            <a:normAutofit/>
          </a:bodyPr>
          <a:lstStyle/>
          <a:p>
            <a:r>
              <a:rPr lang="fr-FR"/>
              <a:t>Modifiez le style du titre</a:t>
            </a:r>
          </a:p>
        </p:txBody>
      </p:sp>
      <p:sp>
        <p:nvSpPr>
          <p:cNvPr id="3" name="Espace réservé du texte 2"/>
          <p:cNvSpPr>
            <a:spLocks noGrp="1"/>
          </p:cNvSpPr>
          <p:nvPr>
            <p:ph type="body" idx="1"/>
          </p:nvPr>
        </p:nvSpPr>
        <p:spPr>
          <a:xfrm>
            <a:off x="342900" y="2133601"/>
            <a:ext cx="6172200" cy="6034617"/>
          </a:xfrm>
          <a:prstGeom prst="rect">
            <a:avLst/>
          </a:prstGeom>
        </p:spPr>
        <p:txBody>
          <a:bodyPr vert="horz" lIns="91432" tIns="45716" rIns="91432" bIns="45716"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342900" y="8475136"/>
            <a:ext cx="1600200" cy="486833"/>
          </a:xfrm>
          <a:prstGeom prst="rect">
            <a:avLst/>
          </a:prstGeom>
        </p:spPr>
        <p:txBody>
          <a:bodyPr vert="horz" lIns="91432" tIns="45716" rIns="91432" bIns="45716" rtlCol="0" anchor="ctr"/>
          <a:lstStyle>
            <a:lvl1pPr algn="l">
              <a:defRPr sz="1200">
                <a:solidFill>
                  <a:schemeClr val="tx1">
                    <a:tint val="75000"/>
                  </a:schemeClr>
                </a:solidFill>
              </a:defRPr>
            </a:lvl1pPr>
          </a:lstStyle>
          <a:p>
            <a:fld id="{736D51E1-B015-4E7E-8008-D46AB5309EBE}" type="datetime1">
              <a:rPr lang="fr-FR" smtClean="0"/>
              <a:t>07/04/2023</a:t>
            </a:fld>
            <a:endParaRPr lang="fr-FR" dirty="0"/>
          </a:p>
        </p:txBody>
      </p:sp>
      <p:sp>
        <p:nvSpPr>
          <p:cNvPr id="5" name="Espace réservé du pied de page 4"/>
          <p:cNvSpPr>
            <a:spLocks noGrp="1"/>
          </p:cNvSpPr>
          <p:nvPr>
            <p:ph type="ftr" sz="quarter" idx="3"/>
          </p:nvPr>
        </p:nvSpPr>
        <p:spPr>
          <a:xfrm>
            <a:off x="2343150" y="8475136"/>
            <a:ext cx="2171700" cy="486833"/>
          </a:xfrm>
          <a:prstGeom prst="rect">
            <a:avLst/>
          </a:prstGeom>
        </p:spPr>
        <p:txBody>
          <a:bodyPr vert="horz" lIns="91432" tIns="45716" rIns="91432" bIns="45716"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4914900" y="8475136"/>
            <a:ext cx="1600200" cy="486833"/>
          </a:xfrm>
          <a:prstGeom prst="rect">
            <a:avLst/>
          </a:prstGeom>
        </p:spPr>
        <p:txBody>
          <a:bodyPr vert="horz" lIns="91432" tIns="45716" rIns="91432" bIns="45716" rtlCol="0" anchor="ctr"/>
          <a:lstStyle>
            <a:lvl1pPr algn="r">
              <a:defRPr sz="1200">
                <a:solidFill>
                  <a:schemeClr val="tx1">
                    <a:tint val="75000"/>
                  </a:schemeClr>
                </a:solidFill>
              </a:defRPr>
            </a:lvl1pPr>
          </a:lstStyle>
          <a:p>
            <a:fld id="{5FC1FABE-DE16-4DC5-9B05-F5DA53123318}" type="slidenum">
              <a:rPr lang="fr-FR" smtClean="0"/>
              <a:t>‹N°›</a:t>
            </a:fld>
            <a:endParaRPr lang="fr-FR" dirty="0"/>
          </a:p>
        </p:txBody>
      </p:sp>
    </p:spTree>
    <p:extLst>
      <p:ext uri="{BB962C8B-B14F-4D97-AF65-F5344CB8AC3E}">
        <p14:creationId xmlns:p14="http://schemas.microsoft.com/office/powerpoint/2010/main" val="902214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320" rtl="0" eaLnBrk="1" latinLnBrk="0" hangingPunct="1">
        <a:spcBef>
          <a:spcPct val="0"/>
        </a:spcBef>
        <a:buNone/>
        <a:defRPr sz="4400" kern="1200">
          <a:solidFill>
            <a:schemeClr val="tx1"/>
          </a:solidFill>
          <a:latin typeface="+mj-lt"/>
          <a:ea typeface="+mj-ea"/>
          <a:cs typeface="+mj-cs"/>
        </a:defRPr>
      </a:lvl1pPr>
    </p:titleStyle>
    <p:bodyStyle>
      <a:lvl1pPr marL="342870" indent="-342870" algn="l" defTabSz="91432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85" indent="-285725" algn="l" defTabSz="91432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00" indent="-228580" algn="l" defTabSz="91432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60" indent="-228580" algn="l" defTabSz="91432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20" indent="-228580" algn="l" defTabSz="91432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80" indent="-228580" algn="l" defTabSz="91432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40" indent="-228580" algn="l" defTabSz="91432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00" indent="-228580" algn="l" defTabSz="91432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60" indent="-228580" algn="l" defTabSz="91432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20" rtl="0" eaLnBrk="1" latinLnBrk="0" hangingPunct="1">
        <a:defRPr sz="1800" kern="1200">
          <a:solidFill>
            <a:schemeClr val="tx1"/>
          </a:solidFill>
          <a:latin typeface="+mn-lt"/>
          <a:ea typeface="+mn-ea"/>
          <a:cs typeface="+mn-cs"/>
        </a:defRPr>
      </a:lvl1pPr>
      <a:lvl2pPr marL="457160" algn="l" defTabSz="914320" rtl="0" eaLnBrk="1" latinLnBrk="0" hangingPunct="1">
        <a:defRPr sz="1800" kern="1200">
          <a:solidFill>
            <a:schemeClr val="tx1"/>
          </a:solidFill>
          <a:latin typeface="+mn-lt"/>
          <a:ea typeface="+mn-ea"/>
          <a:cs typeface="+mn-cs"/>
        </a:defRPr>
      </a:lvl2pPr>
      <a:lvl3pPr marL="914320" algn="l" defTabSz="914320" rtl="0" eaLnBrk="1" latinLnBrk="0" hangingPunct="1">
        <a:defRPr sz="1800" kern="1200">
          <a:solidFill>
            <a:schemeClr val="tx1"/>
          </a:solidFill>
          <a:latin typeface="+mn-lt"/>
          <a:ea typeface="+mn-ea"/>
          <a:cs typeface="+mn-cs"/>
        </a:defRPr>
      </a:lvl3pPr>
      <a:lvl4pPr marL="1371480" algn="l" defTabSz="914320" rtl="0" eaLnBrk="1" latinLnBrk="0" hangingPunct="1">
        <a:defRPr sz="1800" kern="1200">
          <a:solidFill>
            <a:schemeClr val="tx1"/>
          </a:solidFill>
          <a:latin typeface="+mn-lt"/>
          <a:ea typeface="+mn-ea"/>
          <a:cs typeface="+mn-cs"/>
        </a:defRPr>
      </a:lvl4pPr>
      <a:lvl5pPr marL="1828640" algn="l" defTabSz="914320" rtl="0" eaLnBrk="1" latinLnBrk="0" hangingPunct="1">
        <a:defRPr sz="1800" kern="1200">
          <a:solidFill>
            <a:schemeClr val="tx1"/>
          </a:solidFill>
          <a:latin typeface="+mn-lt"/>
          <a:ea typeface="+mn-ea"/>
          <a:cs typeface="+mn-cs"/>
        </a:defRPr>
      </a:lvl5pPr>
      <a:lvl6pPr marL="2285800" algn="l" defTabSz="914320" rtl="0" eaLnBrk="1" latinLnBrk="0" hangingPunct="1">
        <a:defRPr sz="1800" kern="1200">
          <a:solidFill>
            <a:schemeClr val="tx1"/>
          </a:solidFill>
          <a:latin typeface="+mn-lt"/>
          <a:ea typeface="+mn-ea"/>
          <a:cs typeface="+mn-cs"/>
        </a:defRPr>
      </a:lvl6pPr>
      <a:lvl7pPr marL="2742960" algn="l" defTabSz="914320" rtl="0" eaLnBrk="1" latinLnBrk="0" hangingPunct="1">
        <a:defRPr sz="1800" kern="1200">
          <a:solidFill>
            <a:schemeClr val="tx1"/>
          </a:solidFill>
          <a:latin typeface="+mn-lt"/>
          <a:ea typeface="+mn-ea"/>
          <a:cs typeface="+mn-cs"/>
        </a:defRPr>
      </a:lvl7pPr>
      <a:lvl8pPr marL="3200120" algn="l" defTabSz="914320" rtl="0" eaLnBrk="1" latinLnBrk="0" hangingPunct="1">
        <a:defRPr sz="1800" kern="1200">
          <a:solidFill>
            <a:schemeClr val="tx1"/>
          </a:solidFill>
          <a:latin typeface="+mn-lt"/>
          <a:ea typeface="+mn-ea"/>
          <a:cs typeface="+mn-cs"/>
        </a:defRPr>
      </a:lvl8pPr>
      <a:lvl9pPr marL="3657280" algn="l" defTabSz="91432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mailto:mairie.salazac@wanadoo.fr"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hyperlink" Target="mailto:kidsinfosalazac@gmail.com" TargetMode="Externa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812256" y="147316"/>
            <a:ext cx="2880320" cy="1323439"/>
          </a:xfrm>
          <a:prstGeom prst="rect">
            <a:avLst/>
          </a:prstGeom>
          <a:ln>
            <a:solidFill>
              <a:schemeClr val="accent3">
                <a:lumMod val="50000"/>
              </a:schemeClr>
            </a:solidFill>
          </a:ln>
        </p:spPr>
        <p:style>
          <a:lnRef idx="2">
            <a:schemeClr val="accent6"/>
          </a:lnRef>
          <a:fillRef idx="1">
            <a:schemeClr val="lt1"/>
          </a:fillRef>
          <a:effectRef idx="0">
            <a:schemeClr val="accent6"/>
          </a:effectRef>
          <a:fontRef idx="minor">
            <a:schemeClr val="dk1"/>
          </a:fontRef>
        </p:style>
        <p:txBody>
          <a:bodyPr wrap="square" lIns="91432" tIns="45716" rIns="91432" bIns="45716" rtlCol="0">
            <a:spAutoFit/>
          </a:bodyPr>
          <a:lstStyle/>
          <a:p>
            <a:pPr algn="ctr"/>
            <a:r>
              <a:rPr lang="fr-FR" sz="4000" b="1" dirty="0">
                <a:solidFill>
                  <a:srgbClr val="FFC000"/>
                </a:solidFill>
                <a:latin typeface="Chiller" pitchFamily="82" charset="0"/>
              </a:rPr>
              <a:t>Salazac Infos</a:t>
            </a:r>
          </a:p>
          <a:p>
            <a:pPr algn="ctr"/>
            <a:r>
              <a:rPr lang="fr-FR" sz="4000" b="1" dirty="0">
                <a:solidFill>
                  <a:srgbClr val="FFC000"/>
                </a:solidFill>
                <a:latin typeface="Chiller" pitchFamily="82" charset="0"/>
              </a:rPr>
              <a:t>Avril 2023</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411" y="-28897"/>
            <a:ext cx="2738213" cy="1675866"/>
          </a:xfrm>
          <a:prstGeom prst="rect">
            <a:avLst/>
          </a:prstGeom>
          <a:solidFill>
            <a:schemeClr val="accent6">
              <a:lumMod val="40000"/>
              <a:lumOff val="60000"/>
            </a:schemeClr>
          </a:solidFill>
          <a:ln>
            <a:noFill/>
          </a:ln>
          <a:effectLst/>
        </p:spPr>
      </p:pic>
      <p:sp>
        <p:nvSpPr>
          <p:cNvPr id="5" name="Espace réservé du numéro de diapositive 4"/>
          <p:cNvSpPr>
            <a:spLocks noGrp="1"/>
          </p:cNvSpPr>
          <p:nvPr>
            <p:ph type="sldNum" sz="quarter" idx="12"/>
          </p:nvPr>
        </p:nvSpPr>
        <p:spPr/>
        <p:txBody>
          <a:bodyPr/>
          <a:lstStyle/>
          <a:p>
            <a:fld id="{5FC1FABE-DE16-4DC5-9B05-F5DA53123318}" type="slidenum">
              <a:rPr lang="fr-FR" smtClean="0"/>
              <a:t>1</a:t>
            </a:fld>
            <a:endParaRPr lang="fr-FR" dirty="0"/>
          </a:p>
        </p:txBody>
      </p:sp>
      <p:sp>
        <p:nvSpPr>
          <p:cNvPr id="2" name="ZoneTexte 1"/>
          <p:cNvSpPr txBox="1"/>
          <p:nvPr/>
        </p:nvSpPr>
        <p:spPr>
          <a:xfrm>
            <a:off x="116632" y="1614624"/>
            <a:ext cx="6552727" cy="5293757"/>
          </a:xfrm>
          <a:prstGeom prst="rect">
            <a:avLst/>
          </a:prstGeom>
          <a:noFill/>
          <a:ln>
            <a:solidFill>
              <a:srgbClr val="FFCC00"/>
            </a:solidFill>
          </a:ln>
        </p:spPr>
        <p:txBody>
          <a:bodyPr wrap="square" rtlCol="0">
            <a:spAutoFit/>
          </a:bodyPr>
          <a:lstStyle/>
          <a:p>
            <a:r>
              <a:rPr lang="fr-FR" sz="1100" b="1" dirty="0"/>
              <a:t>                                                                   </a:t>
            </a:r>
            <a:r>
              <a:rPr lang="fr-FR" sz="1200" b="1" dirty="0"/>
              <a:t>La retraite des traitres</a:t>
            </a:r>
          </a:p>
          <a:p>
            <a:endParaRPr lang="fr-FR" sz="1100" b="1" dirty="0"/>
          </a:p>
          <a:p>
            <a:r>
              <a:rPr lang="fr-FR" sz="1050" dirty="0"/>
              <a:t>« Le talent se développe dans la retraite, le caractère se forme dans le tumulte du monde »  J.W. Goethe</a:t>
            </a:r>
          </a:p>
          <a:p>
            <a:endParaRPr lang="fr-FR" sz="1050" dirty="0"/>
          </a:p>
          <a:p>
            <a:r>
              <a:rPr lang="fr-FR" sz="1050" dirty="0"/>
              <a:t>Si notre système de retraite faisait par le passé des envieux, il est aujourd’hui particulièrement fragilisé. Depuis de nombreuses années,  une musique  lancinante nous hypnotise, et les fakirs du capital soufflent dans leur pipeau, et font danser leurs notes d’urgence à sauver nos pensions à venir. Notre espérance de vie s’allonge et, par conséquent, la faillite est au bout du chemin ?  Ce n’est pourtant pas l’avis du C.O.R  (Le Conseil d’Orientation des Retraites), ni de l’ensemble des organismes d’études indépendantes sur ce sujet, qui confirme la pérennité de notre système. Alors de quel bois veut-on nous chauffer ? </a:t>
            </a:r>
          </a:p>
          <a:p>
            <a:r>
              <a:rPr lang="fr-FR" sz="1050" dirty="0"/>
              <a:t>Une obsession libérale, qui ne date pas d’hier, espère s’ouvrir de nouveaux marchés sur les valeurs publiques (écoles, hôpitaux, énergie, service de l’eau…) et, justement, en voilà un de taille. </a:t>
            </a:r>
          </a:p>
          <a:p>
            <a:r>
              <a:rPr lang="fr-FR" sz="1050" dirty="0"/>
              <a:t>Souvenons- nous de la tentative de séduction autour de « la retraite à points » du quinquennat précédent.</a:t>
            </a:r>
          </a:p>
          <a:p>
            <a:endParaRPr lang="fr-FR" sz="1050" dirty="0"/>
          </a:p>
          <a:p>
            <a:r>
              <a:rPr lang="fr-FR" sz="1050" dirty="0"/>
              <a:t>A présent, sous couvert de sauver notre système par répartition, en ânonnant de bonnes intentions, en héros de la république, il s’agit d’allonger de deux ans l'âge de départ. Et, ainsi d’encourager (ceux qui le peuvent, les autres ne présentent pas d’intérêt), à capitaliser leurs futures pensions, pour leur permettre de s’assurer un montant honorable à la fin de leur carrière, voire de quitter le cas échéant leur fonction plus tôt. </a:t>
            </a:r>
          </a:p>
          <a:p>
            <a:r>
              <a:rPr lang="fr-FR" sz="1050" dirty="0"/>
              <a:t>Et le tour est joué.</a:t>
            </a:r>
          </a:p>
          <a:p>
            <a:r>
              <a:rPr lang="fr-FR" sz="1050" dirty="0"/>
              <a:t>Donc, d’une manière biaisée, on propose l’ouverture de ce marché juteux et convoité. La malice politique n’a pas de limite. Aussi, cette stratégie brise un peu plus la solidarité nationale, fragmente notre société, et pousse chacun à envier son voisin. Lorsque le sage désigne l’étoile, l’imbécile fixe le doigt, et l’on se trompe de destination. Voilà à présent la porte ouverte à la médiocrité, qui, de dénoncer les « privilèges» des régimes spéciaux, ou de s’insurger contre le droit de grève, comme si il s’agissait d’une « prise en otage ». Divisez-vous et je régnerai, souris sur son trône notre chef de la minorité. Et, de soutenir un nivellement par le bas en dénonçant des avantages qui devraient pourtant être attribué à tous. Là où il faudrait se réjouir que ces droits existent et, que chacun puisse profiter de ces avantages, on brandit la dénonciation, cet outil qui a fait le lit de la laideur de l’histoire. </a:t>
            </a:r>
          </a:p>
          <a:p>
            <a:r>
              <a:rPr lang="fr-FR" sz="1050" dirty="0"/>
              <a:t>On a décidemment du mal à accepter nos différences, autant de caractères que de talents, et pendant ce temps, les autres en profitent.</a:t>
            </a:r>
          </a:p>
          <a:p>
            <a:r>
              <a:rPr lang="fr-FR" sz="1050" dirty="0"/>
              <a:t>                                                                                                                                            Patrick Tonarelli</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835" y="6738761"/>
            <a:ext cx="3480319" cy="2304256"/>
          </a:xfrm>
          <a:prstGeom prst="rect">
            <a:avLst/>
          </a:prstGeom>
        </p:spPr>
      </p:pic>
    </p:spTree>
    <p:extLst>
      <p:ext uri="{BB962C8B-B14F-4D97-AF65-F5344CB8AC3E}">
        <p14:creationId xmlns:p14="http://schemas.microsoft.com/office/powerpoint/2010/main" val="1764030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2"/>
          </p:nvPr>
        </p:nvSpPr>
        <p:spPr/>
        <p:txBody>
          <a:bodyPr/>
          <a:lstStyle/>
          <a:p>
            <a:fld id="{5FC1FABE-DE16-4DC5-9B05-F5DA53123318}" type="slidenum">
              <a:rPr lang="fr-FR" smtClean="0"/>
              <a:t>10</a:t>
            </a:fld>
            <a:endParaRPr lang="fr-FR" dirty="0"/>
          </a:p>
        </p:txBody>
      </p:sp>
      <p:sp>
        <p:nvSpPr>
          <p:cNvPr id="8" name="ZoneTexte 7"/>
          <p:cNvSpPr txBox="1"/>
          <p:nvPr/>
        </p:nvSpPr>
        <p:spPr>
          <a:xfrm>
            <a:off x="188640" y="251520"/>
            <a:ext cx="6480720" cy="6032421"/>
          </a:xfrm>
          <a:prstGeom prst="rect">
            <a:avLst/>
          </a:prstGeom>
          <a:noFill/>
        </p:spPr>
        <p:txBody>
          <a:bodyPr wrap="square" rtlCol="0">
            <a:spAutoFit/>
          </a:bodyPr>
          <a:lstStyle/>
          <a:p>
            <a:r>
              <a:rPr lang="fr-FR" sz="1200" b="1" dirty="0">
                <a:solidFill>
                  <a:schemeClr val="accent6">
                    <a:lumMod val="50000"/>
                  </a:schemeClr>
                </a:solidFill>
              </a:rPr>
              <a:t>                                                          </a:t>
            </a:r>
            <a:r>
              <a:rPr lang="fr-FR" sz="1600" b="1" u="sng" dirty="0">
                <a:solidFill>
                  <a:schemeClr val="accent6">
                    <a:lumMod val="50000"/>
                  </a:schemeClr>
                </a:solidFill>
              </a:rPr>
              <a:t>Du Miel à la Forge</a:t>
            </a:r>
            <a:r>
              <a:rPr lang="fr-FR" sz="1600" dirty="0">
                <a:solidFill>
                  <a:schemeClr val="accent6">
                    <a:lumMod val="50000"/>
                  </a:schemeClr>
                </a:solidFill>
              </a:rPr>
              <a:t>.</a:t>
            </a:r>
          </a:p>
          <a:p>
            <a:endParaRPr lang="fr-FR" sz="1000" dirty="0">
              <a:solidFill>
                <a:schemeClr val="accent6">
                  <a:lumMod val="50000"/>
                </a:schemeClr>
              </a:solidFill>
            </a:endParaRPr>
          </a:p>
          <a:p>
            <a:endParaRPr lang="fr-FR" sz="1000" dirty="0">
              <a:solidFill>
                <a:schemeClr val="accent6">
                  <a:lumMod val="50000"/>
                </a:schemeClr>
              </a:solidFill>
            </a:endParaRPr>
          </a:p>
          <a:p>
            <a:endParaRPr lang="fr-FR" sz="1000" dirty="0">
              <a:solidFill>
                <a:schemeClr val="accent6">
                  <a:lumMod val="50000"/>
                </a:schemeClr>
              </a:solidFill>
            </a:endParaRPr>
          </a:p>
          <a:p>
            <a:endParaRPr lang="fr-FR" sz="1000" dirty="0">
              <a:solidFill>
                <a:schemeClr val="accent6">
                  <a:lumMod val="50000"/>
                </a:schemeClr>
              </a:solidFill>
            </a:endParaRPr>
          </a:p>
          <a:p>
            <a:endParaRPr lang="fr-FR" sz="1000" dirty="0">
              <a:solidFill>
                <a:schemeClr val="accent6">
                  <a:lumMod val="50000"/>
                </a:schemeClr>
              </a:solidFill>
            </a:endParaRPr>
          </a:p>
          <a:p>
            <a:endParaRPr lang="fr-FR" sz="1000" dirty="0">
              <a:solidFill>
                <a:schemeClr val="accent6">
                  <a:lumMod val="50000"/>
                </a:schemeClr>
              </a:solidFill>
            </a:endParaRPr>
          </a:p>
          <a:p>
            <a:endParaRPr lang="fr-FR" sz="1000" dirty="0">
              <a:solidFill>
                <a:schemeClr val="accent6">
                  <a:lumMod val="50000"/>
                </a:schemeClr>
              </a:solidFill>
            </a:endParaRPr>
          </a:p>
          <a:p>
            <a:endParaRPr lang="fr-FR" sz="1000" dirty="0">
              <a:solidFill>
                <a:schemeClr val="accent6">
                  <a:lumMod val="50000"/>
                </a:schemeClr>
              </a:solidFill>
            </a:endParaRPr>
          </a:p>
          <a:p>
            <a:endParaRPr lang="fr-FR" sz="1000" dirty="0">
              <a:solidFill>
                <a:schemeClr val="accent6">
                  <a:lumMod val="50000"/>
                </a:schemeClr>
              </a:solidFill>
            </a:endParaRPr>
          </a:p>
          <a:p>
            <a:endParaRPr lang="fr-FR" sz="1000" dirty="0">
              <a:solidFill>
                <a:schemeClr val="accent6">
                  <a:lumMod val="50000"/>
                </a:schemeClr>
              </a:solidFill>
            </a:endParaRPr>
          </a:p>
          <a:p>
            <a:endParaRPr lang="fr-FR" sz="1000" dirty="0">
              <a:solidFill>
                <a:schemeClr val="accent6">
                  <a:lumMod val="50000"/>
                </a:schemeClr>
              </a:solidFill>
            </a:endParaRPr>
          </a:p>
          <a:p>
            <a:endParaRPr lang="fr-FR" sz="1000" dirty="0">
              <a:solidFill>
                <a:schemeClr val="accent6">
                  <a:lumMod val="50000"/>
                </a:schemeClr>
              </a:solidFill>
            </a:endParaRPr>
          </a:p>
          <a:p>
            <a:endParaRPr lang="fr-FR" sz="1000" dirty="0">
              <a:solidFill>
                <a:schemeClr val="accent6">
                  <a:lumMod val="50000"/>
                </a:schemeClr>
              </a:solidFill>
            </a:endParaRPr>
          </a:p>
          <a:p>
            <a:endParaRPr lang="fr-FR" sz="1000" dirty="0">
              <a:solidFill>
                <a:schemeClr val="accent6">
                  <a:lumMod val="50000"/>
                </a:schemeClr>
              </a:solidFill>
            </a:endParaRPr>
          </a:p>
          <a:p>
            <a:endParaRPr lang="fr-FR" sz="1000" dirty="0">
              <a:solidFill>
                <a:schemeClr val="accent6">
                  <a:lumMod val="50000"/>
                </a:schemeClr>
              </a:solidFill>
            </a:endParaRPr>
          </a:p>
          <a:p>
            <a:endParaRPr lang="fr-FR" sz="1000" dirty="0">
              <a:solidFill>
                <a:schemeClr val="accent6">
                  <a:lumMod val="50000"/>
                </a:schemeClr>
              </a:solidFill>
            </a:endParaRPr>
          </a:p>
          <a:p>
            <a:endParaRPr lang="fr-FR" sz="1000" dirty="0">
              <a:solidFill>
                <a:schemeClr val="accent6">
                  <a:lumMod val="50000"/>
                </a:schemeClr>
              </a:solidFill>
            </a:endParaRPr>
          </a:p>
          <a:p>
            <a:endParaRPr lang="fr-FR" sz="1000" dirty="0">
              <a:solidFill>
                <a:schemeClr val="accent6">
                  <a:lumMod val="50000"/>
                </a:schemeClr>
              </a:solidFill>
            </a:endParaRPr>
          </a:p>
          <a:p>
            <a:endParaRPr lang="fr-FR" sz="1000" dirty="0">
              <a:solidFill>
                <a:schemeClr val="accent6">
                  <a:lumMod val="50000"/>
                </a:schemeClr>
              </a:solidFill>
            </a:endParaRPr>
          </a:p>
          <a:p>
            <a:r>
              <a:rPr lang="fr-FR" sz="1000" dirty="0">
                <a:solidFill>
                  <a:schemeClr val="accent6">
                    <a:lumMod val="50000"/>
                  </a:schemeClr>
                </a:solidFill>
              </a:rPr>
              <a:t>Tout a débuté par la venue de notre famille un samedi d’automne. Aussi, j’avais envie d’aller chercher un petit pot de miel pour agrémenter le petit déjeuner dominical et glaner quelques cagettes en bois pour démarrer le barbecue familial.</a:t>
            </a:r>
          </a:p>
          <a:p>
            <a:r>
              <a:rPr lang="fr-FR" sz="1000" dirty="0">
                <a:solidFill>
                  <a:schemeClr val="accent6">
                    <a:lumMod val="50000"/>
                  </a:schemeClr>
                </a:solidFill>
              </a:rPr>
              <a:t>Me voilà donc à Salazac, sur la place du village.</a:t>
            </a:r>
          </a:p>
          <a:p>
            <a:r>
              <a:rPr lang="fr-FR" sz="1000" dirty="0">
                <a:solidFill>
                  <a:schemeClr val="accent6">
                    <a:lumMod val="50000"/>
                  </a:schemeClr>
                </a:solidFill>
              </a:rPr>
              <a:t>Non loin de la fontaine, j’allais trouver mon bonheur dans l’achat d’un pot de miel chez Eliane et Denis. Une fois passée la porte « ici vente de Miel », cela fut un réel plaisir de découvrir le petit « Rucher Provençal » d’Eliane aux couleurs du fameux nectar.</a:t>
            </a:r>
          </a:p>
          <a:p>
            <a:r>
              <a:rPr lang="fr-FR" sz="1000" dirty="0">
                <a:solidFill>
                  <a:schemeClr val="accent6">
                    <a:lumMod val="50000"/>
                  </a:schemeClr>
                </a:solidFill>
              </a:rPr>
              <a:t>Le miel, les meubles, les étagères sont tous aux nuances solaires.</a:t>
            </a:r>
          </a:p>
          <a:p>
            <a:r>
              <a:rPr lang="fr-FR" sz="1000" dirty="0">
                <a:solidFill>
                  <a:schemeClr val="accent6">
                    <a:lumMod val="50000"/>
                  </a:schemeClr>
                </a:solidFill>
              </a:rPr>
              <a:t>Les pots y sont parfaitement alignés sur une nappe jaune.</a:t>
            </a:r>
          </a:p>
          <a:p>
            <a:r>
              <a:rPr lang="fr-FR" sz="1000" dirty="0">
                <a:solidFill>
                  <a:schemeClr val="accent6">
                    <a:lumMod val="50000"/>
                  </a:schemeClr>
                </a:solidFill>
              </a:rPr>
              <a:t>Quelques dessins des petits-enfants d’Eliane, représentant des abeilles, ornent le buffet. Buffet sur lequel repose un album photos des ruches et de ce beau métier d’apiculteur qu’exerce ses enfants. Eliane ne tarit pas d’anecdotes des ventes sur les marchés faits par le passé.</a:t>
            </a:r>
          </a:p>
          <a:p>
            <a:r>
              <a:rPr lang="fr-FR" sz="1000" dirty="0">
                <a:solidFill>
                  <a:schemeClr val="accent6">
                    <a:lumMod val="50000"/>
                  </a:schemeClr>
                </a:solidFill>
              </a:rPr>
              <a:t>Elle a reconstitué chez eux son petit coin d’étal à miel. Denis, son mari bricoleur, lui a réalisé un outil, support qui permet de maintenir et verser le contenu sucré et doré d’un seau dans les précieux bocaux.</a:t>
            </a:r>
          </a:p>
          <a:p>
            <a:r>
              <a:rPr lang="fr-FR" sz="1000" dirty="0">
                <a:solidFill>
                  <a:schemeClr val="accent6">
                    <a:lumMod val="50000"/>
                  </a:schemeClr>
                </a:solidFill>
              </a:rPr>
              <a:t>Ici c’est une affaire de famille ! </a:t>
            </a:r>
          </a:p>
          <a:p>
            <a:r>
              <a:rPr lang="fr-FR" sz="1000" dirty="0">
                <a:solidFill>
                  <a:schemeClr val="accent6">
                    <a:lumMod val="50000"/>
                  </a:schemeClr>
                </a:solidFill>
              </a:rPr>
              <a:t>Oups ! tiens, en parlant de famille, n’oublions pas que je dois continuer ma recherche de cagettes en bois pour le barbecue à venir. </a:t>
            </a: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52938">
            <a:off x="1100194" y="6058958"/>
            <a:ext cx="2028188" cy="2704250"/>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4784" y="611560"/>
            <a:ext cx="3655623" cy="2741717"/>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05901">
            <a:off x="4114700" y="6099255"/>
            <a:ext cx="2051414" cy="2735219"/>
          </a:xfrm>
          <a:prstGeom prst="rect">
            <a:avLst/>
          </a:prstGeom>
        </p:spPr>
      </p:pic>
    </p:spTree>
    <p:extLst>
      <p:ext uri="{BB962C8B-B14F-4D97-AF65-F5344CB8AC3E}">
        <p14:creationId xmlns:p14="http://schemas.microsoft.com/office/powerpoint/2010/main" val="3592076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FC1FABE-DE16-4DC5-9B05-F5DA53123318}" type="slidenum">
              <a:rPr lang="fr-FR" smtClean="0"/>
              <a:t>11</a:t>
            </a:fld>
            <a:endParaRPr lang="fr-FR" dirty="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89063">
            <a:off x="321808" y="3581845"/>
            <a:ext cx="3395649" cy="2184318"/>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4251" y="4139136"/>
            <a:ext cx="2799598" cy="3732797"/>
          </a:xfrm>
          <a:prstGeom prst="rect">
            <a:avLst/>
          </a:prstGeom>
        </p:spPr>
      </p:pic>
      <p:sp>
        <p:nvSpPr>
          <p:cNvPr id="9" name="Rectangle 8"/>
          <p:cNvSpPr/>
          <p:nvPr/>
        </p:nvSpPr>
        <p:spPr>
          <a:xfrm>
            <a:off x="405894" y="179512"/>
            <a:ext cx="6069829" cy="3323987"/>
          </a:xfrm>
          <a:prstGeom prst="rect">
            <a:avLst/>
          </a:prstGeom>
        </p:spPr>
        <p:txBody>
          <a:bodyPr wrap="square">
            <a:spAutoFit/>
          </a:bodyPr>
          <a:lstStyle/>
          <a:p>
            <a:endParaRPr lang="fr-FR" sz="1000" dirty="0">
              <a:solidFill>
                <a:schemeClr val="accent6">
                  <a:lumMod val="50000"/>
                </a:schemeClr>
              </a:solidFill>
            </a:endParaRPr>
          </a:p>
          <a:p>
            <a:r>
              <a:rPr lang="fr-FR" sz="1000" dirty="0">
                <a:solidFill>
                  <a:schemeClr val="accent6">
                    <a:lumMod val="50000"/>
                  </a:schemeClr>
                </a:solidFill>
              </a:rPr>
              <a:t>Je remercie donc Eliane pour son accueil et repars avec mon petit pot de Miel en direction de la place du village.</a:t>
            </a:r>
          </a:p>
          <a:p>
            <a:r>
              <a:rPr lang="fr-FR" sz="1000" dirty="0">
                <a:solidFill>
                  <a:schemeClr val="accent6">
                    <a:lumMod val="50000"/>
                  </a:schemeClr>
                </a:solidFill>
              </a:rPr>
              <a:t>A peine ai-je rejoins la place, que je rencontre Louis à qui je fais part de ma quête boisée. </a:t>
            </a:r>
          </a:p>
          <a:p>
            <a:r>
              <a:rPr lang="fr-FR" sz="1000" dirty="0">
                <a:solidFill>
                  <a:schemeClr val="accent6">
                    <a:lumMod val="50000"/>
                  </a:schemeClr>
                </a:solidFill>
              </a:rPr>
              <a:t>Ni une, ni deux, le voilà qui me propose de le rejoindre dans son atelier pour me donner les précieuses cagettes.</a:t>
            </a:r>
          </a:p>
          <a:p>
            <a:r>
              <a:rPr lang="fr-FR" sz="1000" dirty="0">
                <a:solidFill>
                  <a:schemeClr val="accent6">
                    <a:lumMod val="50000"/>
                  </a:schemeClr>
                </a:solidFill>
              </a:rPr>
              <a:t>Et là, oh stupeur, me voilà dans un lieu que le temps a épargné : Une Forge !</a:t>
            </a:r>
          </a:p>
          <a:p>
            <a:r>
              <a:rPr lang="fr-FR" sz="1000" dirty="0">
                <a:solidFill>
                  <a:schemeClr val="accent6">
                    <a:lumMod val="50000"/>
                  </a:schemeClr>
                </a:solidFill>
              </a:rPr>
              <a:t>Pourtant un petit indice trône au-dessus de la porte de cet atelier, une charrue miniature a été réalisée et scellée par le père de Louis. </a:t>
            </a:r>
          </a:p>
          <a:p>
            <a:r>
              <a:rPr lang="fr-FR" sz="1000" dirty="0">
                <a:solidFill>
                  <a:schemeClr val="accent6">
                    <a:lumMod val="50000"/>
                  </a:schemeClr>
                </a:solidFill>
              </a:rPr>
              <a:t>Et ce n’est pas peu fier qu’il évoque son savoir-faire : « il aurait pu faire l’œil d’une chèvre borgne ».</a:t>
            </a:r>
          </a:p>
          <a:p>
            <a:r>
              <a:rPr lang="fr-FR" sz="1000" dirty="0">
                <a:solidFill>
                  <a:schemeClr val="accent6">
                    <a:lumMod val="50000"/>
                  </a:schemeClr>
                </a:solidFill>
              </a:rPr>
              <a:t>Dans cet endroit, la forge du village est là ! figée. </a:t>
            </a:r>
          </a:p>
          <a:p>
            <a:r>
              <a:rPr lang="fr-FR" sz="1000" dirty="0">
                <a:solidFill>
                  <a:schemeClr val="accent6">
                    <a:lumMod val="50000"/>
                  </a:schemeClr>
                </a:solidFill>
              </a:rPr>
              <a:t>Elle semble attendre que des bras sculptent le métal sous le feu et le choc des outils.</a:t>
            </a:r>
          </a:p>
          <a:p>
            <a:r>
              <a:rPr lang="fr-FR" sz="1000" dirty="0">
                <a:solidFill>
                  <a:schemeClr val="accent6">
                    <a:lumMod val="50000"/>
                  </a:schemeClr>
                </a:solidFill>
              </a:rPr>
              <a:t>Le foyer est ici, l’imposant soufflet de cuir et de bois est au-dessus. Un bac de trempe façonné dans la pierre attend, en dessous d’une ancienne pompe à eau.</a:t>
            </a:r>
          </a:p>
          <a:p>
            <a:r>
              <a:rPr lang="fr-FR" sz="1000" dirty="0">
                <a:solidFill>
                  <a:schemeClr val="accent6">
                    <a:lumMod val="50000"/>
                  </a:schemeClr>
                </a:solidFill>
              </a:rPr>
              <a:t>Tout est là, la lampe-tempête à son clou, sur le mur en pierre, tel un guide atemporel…</a:t>
            </a:r>
          </a:p>
          <a:p>
            <a:r>
              <a:rPr lang="fr-FR" sz="1000" dirty="0">
                <a:solidFill>
                  <a:schemeClr val="accent6">
                    <a:lumMod val="50000"/>
                  </a:schemeClr>
                </a:solidFill>
              </a:rPr>
              <a:t>C’est Louis, qui revient avec les cagettes destinées au barbecue familial, qui m’extrait à mes pensées….</a:t>
            </a:r>
          </a:p>
          <a:p>
            <a:r>
              <a:rPr lang="fr-FR" sz="1000" dirty="0">
                <a:solidFill>
                  <a:schemeClr val="accent6">
                    <a:lumMod val="50000"/>
                  </a:schemeClr>
                </a:solidFill>
              </a:rPr>
              <a:t>Le bois s’en retournera à la flamme …Vive et chaleureuse, tel un rayon de miel sur du bon pain à partager. Et voilà, grâce à mes pérégrinations à </a:t>
            </a:r>
            <a:r>
              <a:rPr lang="fr-FR" sz="1000" dirty="0" err="1">
                <a:solidFill>
                  <a:schemeClr val="accent6">
                    <a:lumMod val="50000"/>
                  </a:schemeClr>
                </a:solidFill>
              </a:rPr>
              <a:t>Salazac</a:t>
            </a:r>
            <a:r>
              <a:rPr lang="fr-FR" sz="1000" dirty="0">
                <a:solidFill>
                  <a:schemeClr val="accent6">
                    <a:lumMod val="50000"/>
                  </a:schemeClr>
                </a:solidFill>
              </a:rPr>
              <a:t> en ce samedi matin, me voici riche de ces rencontres, de ces lieux que je vous invite réellement à découvrir. </a:t>
            </a:r>
          </a:p>
          <a:p>
            <a:r>
              <a:rPr lang="fr-FR" sz="1000" dirty="0">
                <a:solidFill>
                  <a:schemeClr val="accent6">
                    <a:lumMod val="50000"/>
                  </a:schemeClr>
                </a:solidFill>
              </a:rPr>
              <a:t> </a:t>
            </a:r>
          </a:p>
          <a:p>
            <a:r>
              <a:rPr lang="fr-FR" sz="1000" dirty="0">
                <a:solidFill>
                  <a:schemeClr val="accent6">
                    <a:lumMod val="50000"/>
                  </a:schemeClr>
                </a:solidFill>
              </a:rPr>
              <a:t>                                                                                                                        Véronique TIFFON</a:t>
            </a:r>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55167">
            <a:off x="1047541" y="5356548"/>
            <a:ext cx="2804901" cy="3332553"/>
          </a:xfrm>
          <a:prstGeom prst="rect">
            <a:avLst/>
          </a:prstGeom>
        </p:spPr>
      </p:pic>
    </p:spTree>
    <p:extLst>
      <p:ext uri="{BB962C8B-B14F-4D97-AF65-F5344CB8AC3E}">
        <p14:creationId xmlns:p14="http://schemas.microsoft.com/office/powerpoint/2010/main" val="4143731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12"/>
          <p:cNvSpPr>
            <a:spLocks noGrp="1"/>
          </p:cNvSpPr>
          <p:nvPr>
            <p:ph type="sldNum" sz="quarter" idx="12"/>
          </p:nvPr>
        </p:nvSpPr>
        <p:spPr/>
        <p:txBody>
          <a:bodyPr/>
          <a:lstStyle/>
          <a:p>
            <a:fld id="{5FC1FABE-DE16-4DC5-9B05-F5DA53123318}" type="slidenum">
              <a:rPr lang="fr-FR" smtClean="0"/>
              <a:t>12</a:t>
            </a:fld>
            <a:endParaRPr lang="fr-FR" dirty="0"/>
          </a:p>
        </p:txBody>
      </p:sp>
      <p:sp>
        <p:nvSpPr>
          <p:cNvPr id="2" name="ZoneTexte 1">
            <a:extLst>
              <a:ext uri="{FF2B5EF4-FFF2-40B4-BE49-F238E27FC236}">
                <a16:creationId xmlns:a16="http://schemas.microsoft.com/office/drawing/2014/main" id="{83D0196B-C962-DEB7-0DF1-8DFBFEC624D2}"/>
              </a:ext>
            </a:extLst>
          </p:cNvPr>
          <p:cNvSpPr txBox="1"/>
          <p:nvPr/>
        </p:nvSpPr>
        <p:spPr>
          <a:xfrm>
            <a:off x="3332587" y="78568"/>
            <a:ext cx="3449706" cy="369332"/>
          </a:xfrm>
          <a:prstGeom prst="rect">
            <a:avLst/>
          </a:prstGeom>
          <a:noFill/>
        </p:spPr>
        <p:txBody>
          <a:bodyPr wrap="square" rtlCol="0">
            <a:spAutoFit/>
          </a:bodyPr>
          <a:lstStyle/>
          <a:p>
            <a:pPr algn="ctr"/>
            <a:r>
              <a:rPr lang="fr-FR" b="1" dirty="0">
                <a:solidFill>
                  <a:srgbClr val="FF3399"/>
                </a:solidFill>
              </a:rPr>
              <a:t>Aire</a:t>
            </a:r>
            <a:r>
              <a:rPr lang="fr-FR" b="1" dirty="0"/>
              <a:t> </a:t>
            </a:r>
            <a:r>
              <a:rPr lang="fr-FR" b="1" dirty="0">
                <a:solidFill>
                  <a:srgbClr val="00B0F0"/>
                </a:solidFill>
              </a:rPr>
              <a:t>de</a:t>
            </a:r>
            <a:r>
              <a:rPr lang="fr-FR" b="1" dirty="0"/>
              <a:t> </a:t>
            </a:r>
            <a:r>
              <a:rPr lang="fr-FR" b="1" dirty="0">
                <a:solidFill>
                  <a:srgbClr val="92D050"/>
                </a:solidFill>
              </a:rPr>
              <a:t>jeux</a:t>
            </a:r>
          </a:p>
        </p:txBody>
      </p:sp>
      <p:sp>
        <p:nvSpPr>
          <p:cNvPr id="3" name="ZoneTexte 2">
            <a:extLst>
              <a:ext uri="{FF2B5EF4-FFF2-40B4-BE49-F238E27FC236}">
                <a16:creationId xmlns:a16="http://schemas.microsoft.com/office/drawing/2014/main" id="{4DFCF1D0-CEB5-1D10-E51D-32EA54AB552E}"/>
              </a:ext>
            </a:extLst>
          </p:cNvPr>
          <p:cNvSpPr txBox="1"/>
          <p:nvPr/>
        </p:nvSpPr>
        <p:spPr>
          <a:xfrm>
            <a:off x="3181893" y="504236"/>
            <a:ext cx="3600400" cy="3477875"/>
          </a:xfrm>
          <a:prstGeom prst="rect">
            <a:avLst/>
          </a:prstGeom>
          <a:noFill/>
        </p:spPr>
        <p:txBody>
          <a:bodyPr wrap="square" rtlCol="0">
            <a:spAutoFit/>
          </a:bodyPr>
          <a:lstStyle/>
          <a:p>
            <a:pPr algn="ctr"/>
            <a:r>
              <a:rPr lang="fr-FR" sz="1000" dirty="0">
                <a:solidFill>
                  <a:srgbClr val="0070C0"/>
                </a:solidFill>
              </a:rPr>
              <a:t>Comme vous avez pu le constater, l’aire de jeux des enfants et le parking sont en train de prendre des couleurs !</a:t>
            </a:r>
          </a:p>
          <a:p>
            <a:pPr algn="ctr"/>
            <a:endParaRPr lang="fr-FR" sz="1000" dirty="0">
              <a:solidFill>
                <a:srgbClr val="0070C0"/>
              </a:solidFill>
            </a:endParaRPr>
          </a:p>
          <a:p>
            <a:r>
              <a:rPr lang="fr-FR" sz="1000" dirty="0">
                <a:solidFill>
                  <a:srgbClr val="0070C0"/>
                </a:solidFill>
              </a:rPr>
              <a:t>Il y a quelques temps déjà, suite à la demande de deux enfants du village, ont été installé une cage de foot et un panier de basket. </a:t>
            </a:r>
          </a:p>
          <a:p>
            <a:r>
              <a:rPr lang="fr-FR" sz="1000" dirty="0">
                <a:solidFill>
                  <a:srgbClr val="0070C0"/>
                </a:solidFill>
              </a:rPr>
              <a:t>Pour cela, nous tenons à remercier Alexandre, qui nous a gracieusement offert et installé ce matériel ainsi que le revêtement du sol.</a:t>
            </a:r>
          </a:p>
          <a:p>
            <a:endParaRPr lang="fr-FR" sz="1000" dirty="0">
              <a:solidFill>
                <a:srgbClr val="0070C0"/>
              </a:solidFill>
            </a:endParaRPr>
          </a:p>
          <a:p>
            <a:r>
              <a:rPr lang="fr-FR" sz="1000" dirty="0">
                <a:solidFill>
                  <a:srgbClr val="0070C0"/>
                </a:solidFill>
              </a:rPr>
              <a:t>Fin mars, Pascal et deux de nos conseillers ont procédé à quelques changements côté fleurs. De nouveaux pots de toutes les couleurs ont été installé autour de l’aire de jeux des enfants et l’aire de pique-nique a été sécurisée grâce à quelques anciens bacs.</a:t>
            </a:r>
          </a:p>
          <a:p>
            <a:endParaRPr lang="fr-FR" sz="1000" dirty="0">
              <a:solidFill>
                <a:srgbClr val="0070C0"/>
              </a:solidFill>
            </a:endParaRPr>
          </a:p>
          <a:p>
            <a:r>
              <a:rPr lang="fr-FR" sz="1000" dirty="0">
                <a:solidFill>
                  <a:srgbClr val="0070C0"/>
                </a:solidFill>
              </a:rPr>
              <a:t>Remerciements également à Willy, qui a aidé Pascal pour déplacer et évacuer les anciens pots.</a:t>
            </a:r>
          </a:p>
          <a:p>
            <a:endParaRPr lang="fr-FR" sz="1000" dirty="0">
              <a:solidFill>
                <a:srgbClr val="0070C0"/>
              </a:solidFill>
            </a:endParaRPr>
          </a:p>
          <a:p>
            <a:r>
              <a:rPr lang="fr-FR" sz="1000" dirty="0">
                <a:solidFill>
                  <a:srgbClr val="0070C0"/>
                </a:solidFill>
              </a:rPr>
              <a:t>Travaux en cours : remise à neuf des bancs et tables. </a:t>
            </a:r>
          </a:p>
          <a:p>
            <a:endParaRPr lang="fr-FR" sz="1000" dirty="0">
              <a:solidFill>
                <a:srgbClr val="0070C0"/>
              </a:solidFill>
            </a:endParaRPr>
          </a:p>
          <a:p>
            <a:r>
              <a:rPr lang="fr-FR" sz="1000" dirty="0">
                <a:solidFill>
                  <a:srgbClr val="0070C0"/>
                </a:solidFill>
              </a:rPr>
              <a:t>La suite dans la prochaine édition !!!!</a:t>
            </a:r>
          </a:p>
        </p:txBody>
      </p:sp>
      <p:pic>
        <p:nvPicPr>
          <p:cNvPr id="5" name="Image 4">
            <a:extLst>
              <a:ext uri="{FF2B5EF4-FFF2-40B4-BE49-F238E27FC236}">
                <a16:creationId xmlns:a16="http://schemas.microsoft.com/office/drawing/2014/main" id="{57631C0E-0908-895A-2B16-5B5867547E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977849">
            <a:off x="-113182" y="1147448"/>
            <a:ext cx="3262348" cy="2550876"/>
          </a:xfrm>
          <a:prstGeom prst="rect">
            <a:avLst/>
          </a:prstGeom>
        </p:spPr>
      </p:pic>
      <p:pic>
        <p:nvPicPr>
          <p:cNvPr id="11" name="Image 10">
            <a:extLst>
              <a:ext uri="{FF2B5EF4-FFF2-40B4-BE49-F238E27FC236}">
                <a16:creationId xmlns:a16="http://schemas.microsoft.com/office/drawing/2014/main" id="{1389B180-E57D-59A5-8C7B-F98738ECC1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002" b="29389"/>
          <a:stretch/>
        </p:blipFill>
        <p:spPr>
          <a:xfrm>
            <a:off x="200238" y="5940152"/>
            <a:ext cx="6469121" cy="2963471"/>
          </a:xfrm>
          <a:prstGeom prst="rect">
            <a:avLst/>
          </a:prstGeom>
        </p:spPr>
      </p:pic>
      <p:pic>
        <p:nvPicPr>
          <p:cNvPr id="6" name="Image 5">
            <a:extLst>
              <a:ext uri="{FF2B5EF4-FFF2-40B4-BE49-F238E27FC236}">
                <a16:creationId xmlns:a16="http://schemas.microsoft.com/office/drawing/2014/main" id="{EFE0E106-EBE5-DDC1-F86D-38E0D84EC1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755">
            <a:off x="3866575" y="4059646"/>
            <a:ext cx="2623113" cy="2623113"/>
          </a:xfrm>
          <a:prstGeom prst="rect">
            <a:avLst/>
          </a:prstGeom>
        </p:spPr>
      </p:pic>
      <p:pic>
        <p:nvPicPr>
          <p:cNvPr id="1026" name="Picture 2" descr="Dessin Arc-en-ciel - Comment dessiner Arc-en-ciel facile">
            <a:extLst>
              <a:ext uri="{FF2B5EF4-FFF2-40B4-BE49-F238E27FC236}">
                <a16:creationId xmlns:a16="http://schemas.microsoft.com/office/drawing/2014/main" id="{BD4F5766-D67D-120D-A902-B19C008E38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416812">
            <a:off x="1942142" y="97256"/>
            <a:ext cx="1101019" cy="110101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F970FA52-DB28-AA94-922D-4B78A3085A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2325"/>
          <a:stretch/>
        </p:blipFill>
        <p:spPr>
          <a:xfrm rot="21137705">
            <a:off x="137445" y="4182136"/>
            <a:ext cx="3468861" cy="1968777"/>
          </a:xfrm>
          <a:prstGeom prst="rect">
            <a:avLst/>
          </a:prstGeom>
        </p:spPr>
      </p:pic>
    </p:spTree>
    <p:extLst>
      <p:ext uri="{BB962C8B-B14F-4D97-AF65-F5344CB8AC3E}">
        <p14:creationId xmlns:p14="http://schemas.microsoft.com/office/powerpoint/2010/main" val="2973885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p:txBody>
          <a:bodyPr/>
          <a:lstStyle/>
          <a:p>
            <a:fld id="{5FC1FABE-DE16-4DC5-9B05-F5DA53123318}" type="slidenum">
              <a:rPr lang="fr-FR" smtClean="0"/>
              <a:t>13</a:t>
            </a:fld>
            <a:endParaRPr lang="fr-FR"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99" y="179512"/>
            <a:ext cx="6464401" cy="8712968"/>
          </a:xfrm>
          <a:prstGeom prst="rect">
            <a:avLst/>
          </a:prstGeom>
        </p:spPr>
      </p:pic>
    </p:spTree>
    <p:extLst>
      <p:ext uri="{BB962C8B-B14F-4D97-AF65-F5344CB8AC3E}">
        <p14:creationId xmlns:p14="http://schemas.microsoft.com/office/powerpoint/2010/main" val="3438718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C:\Users\Secrétaire\Desktop\Logo.jpg"/>
          <p:cNvPicPr/>
          <p:nvPr/>
        </p:nvPicPr>
        <p:blipFill rotWithShape="1">
          <a:blip r:embed="rId2" cstate="print">
            <a:extLst>
              <a:ext uri="{28A0092B-C50C-407E-A947-70E740481C1C}">
                <a14:useLocalDpi xmlns:a14="http://schemas.microsoft.com/office/drawing/2010/main" val="0"/>
              </a:ext>
            </a:extLst>
          </a:blip>
          <a:srcRect r="79641" b="44036"/>
          <a:stretch/>
        </p:blipFill>
        <p:spPr bwMode="auto">
          <a:xfrm>
            <a:off x="0" y="66233"/>
            <a:ext cx="1138808" cy="1071990"/>
          </a:xfrm>
          <a:prstGeom prst="rect">
            <a:avLst/>
          </a:prstGeom>
          <a:noFill/>
          <a:ln>
            <a:noFill/>
          </a:ln>
          <a:extLst>
            <a:ext uri="{53640926-AAD7-44D8-BBD7-CCE9431645EC}">
              <a14:shadowObscured xmlns:a14="http://schemas.microsoft.com/office/drawing/2010/main"/>
            </a:ext>
          </a:extLst>
        </p:spPr>
      </p:pic>
      <p:sp>
        <p:nvSpPr>
          <p:cNvPr id="8" name="Espace réservé du numéro de diapositive 7"/>
          <p:cNvSpPr>
            <a:spLocks noGrp="1"/>
          </p:cNvSpPr>
          <p:nvPr>
            <p:ph type="sldNum" sz="quarter" idx="12"/>
          </p:nvPr>
        </p:nvSpPr>
        <p:spPr/>
        <p:txBody>
          <a:bodyPr/>
          <a:lstStyle/>
          <a:p>
            <a:fld id="{5FC1FABE-DE16-4DC5-9B05-F5DA53123318}" type="slidenum">
              <a:rPr lang="fr-FR" smtClean="0"/>
              <a:t>14</a:t>
            </a:fld>
            <a:endParaRPr lang="fr-FR" dirty="0"/>
          </a:p>
        </p:txBody>
      </p:sp>
      <p:sp>
        <p:nvSpPr>
          <p:cNvPr id="10" name="Rectangle 9"/>
          <p:cNvSpPr/>
          <p:nvPr/>
        </p:nvSpPr>
        <p:spPr>
          <a:xfrm>
            <a:off x="332656" y="1558460"/>
            <a:ext cx="6336704" cy="6878806"/>
          </a:xfrm>
          <a:prstGeom prst="rect">
            <a:avLst/>
          </a:prstGeom>
        </p:spPr>
        <p:txBody>
          <a:bodyPr wrap="square">
            <a:spAutoFit/>
          </a:bodyPr>
          <a:lstStyle/>
          <a:p>
            <a:r>
              <a:rPr lang="fr-FR" sz="900" dirty="0">
                <a:latin typeface="Century Gothic" panose="020B0502020202020204" pitchFamily="34" charset="0"/>
              </a:rPr>
              <a:t> </a:t>
            </a:r>
            <a:r>
              <a:rPr lang="fr-FR" sz="900" b="1" dirty="0">
                <a:latin typeface="Century Gothic" panose="020B0502020202020204" pitchFamily="34" charset="0"/>
              </a:rPr>
              <a:t>Le Maire de </a:t>
            </a:r>
            <a:r>
              <a:rPr lang="fr-FR" sz="900" b="1" dirty="0" err="1">
                <a:latin typeface="Century Gothic" panose="020B0502020202020204" pitchFamily="34" charset="0"/>
              </a:rPr>
              <a:t>Salazac</a:t>
            </a:r>
            <a:r>
              <a:rPr lang="fr-FR" sz="900" b="1" dirty="0">
                <a:latin typeface="Century Gothic" panose="020B0502020202020204" pitchFamily="34" charset="0"/>
              </a:rPr>
              <a:t>,</a:t>
            </a:r>
            <a:endParaRPr lang="fr-FR" sz="900" dirty="0">
              <a:latin typeface="Century Gothic" panose="020B0502020202020204" pitchFamily="34" charset="0"/>
            </a:endParaRPr>
          </a:p>
          <a:p>
            <a:r>
              <a:rPr lang="fr-FR" sz="900" b="1" dirty="0">
                <a:latin typeface="Century Gothic" panose="020B0502020202020204" pitchFamily="34" charset="0"/>
              </a:rPr>
              <a:t> </a:t>
            </a:r>
            <a:endParaRPr lang="fr-FR" sz="900" dirty="0">
              <a:latin typeface="Century Gothic" panose="020B0502020202020204" pitchFamily="34" charset="0"/>
            </a:endParaRPr>
          </a:p>
          <a:p>
            <a:r>
              <a:rPr lang="fr-FR" sz="900" b="1" dirty="0">
                <a:latin typeface="Century Gothic" panose="020B0502020202020204" pitchFamily="34" charset="0"/>
              </a:rPr>
              <a:t>Vu</a:t>
            </a:r>
            <a:r>
              <a:rPr lang="fr-FR" sz="900" dirty="0">
                <a:latin typeface="Century Gothic" panose="020B0502020202020204" pitchFamily="34" charset="0"/>
              </a:rPr>
              <a:t> la loi n° 82-213 du 2 mars 1982 modifiée relative aux droits et libertés des collectivités locales,</a:t>
            </a:r>
          </a:p>
          <a:p>
            <a:r>
              <a:rPr lang="fr-FR" sz="900" b="1" dirty="0">
                <a:latin typeface="Century Gothic" panose="020B0502020202020204" pitchFamily="34" charset="0"/>
              </a:rPr>
              <a:t>Vu</a:t>
            </a:r>
            <a:r>
              <a:rPr lang="fr-FR" sz="900" dirty="0">
                <a:latin typeface="Century Gothic" panose="020B0502020202020204" pitchFamily="34" charset="0"/>
              </a:rPr>
              <a:t> la loi n° 83-8 du 7 janvier 1983 modifiée relative à la répartition des compétences entre les communes, les départements, les régions et l’Etat,</a:t>
            </a:r>
          </a:p>
          <a:p>
            <a:r>
              <a:rPr lang="fr-FR" sz="900" b="1" dirty="0">
                <a:latin typeface="Century Gothic" panose="020B0502020202020204" pitchFamily="34" charset="0"/>
              </a:rPr>
              <a:t>Vu</a:t>
            </a:r>
            <a:r>
              <a:rPr lang="fr-FR" sz="900" dirty="0">
                <a:latin typeface="Century Gothic" panose="020B0502020202020204" pitchFamily="34" charset="0"/>
              </a:rPr>
              <a:t> le Code Pénal notamment son article R 610-6,</a:t>
            </a:r>
          </a:p>
          <a:p>
            <a:r>
              <a:rPr lang="fr-FR" sz="900" b="1" dirty="0">
                <a:latin typeface="Century Gothic" panose="020B0502020202020204" pitchFamily="34" charset="0"/>
              </a:rPr>
              <a:t>Vu</a:t>
            </a:r>
            <a:r>
              <a:rPr lang="fr-FR" sz="900" dirty="0">
                <a:latin typeface="Century Gothic" panose="020B0502020202020204" pitchFamily="34" charset="0"/>
              </a:rPr>
              <a:t> le Code des Collectivités Territoriales,</a:t>
            </a:r>
          </a:p>
          <a:p>
            <a:r>
              <a:rPr lang="fr-FR" sz="900" b="1" dirty="0">
                <a:latin typeface="Century Gothic" panose="020B0502020202020204" pitchFamily="34" charset="0"/>
              </a:rPr>
              <a:t>Vu</a:t>
            </a:r>
            <a:r>
              <a:rPr lang="fr-FR" sz="900" dirty="0">
                <a:latin typeface="Century Gothic" panose="020B0502020202020204" pitchFamily="34" charset="0"/>
              </a:rPr>
              <a:t> le Code le Route, </a:t>
            </a:r>
          </a:p>
          <a:p>
            <a:r>
              <a:rPr lang="fr-FR" sz="900" b="1" dirty="0">
                <a:latin typeface="Century Gothic" panose="020B0502020202020204" pitchFamily="34" charset="0"/>
              </a:rPr>
              <a:t>Vu</a:t>
            </a:r>
            <a:r>
              <a:rPr lang="fr-FR" sz="900" dirty="0">
                <a:latin typeface="Century Gothic" panose="020B0502020202020204" pitchFamily="34" charset="0"/>
              </a:rPr>
              <a:t> le Code de la Voirie Routière et notamment l’article R 141-3,</a:t>
            </a:r>
          </a:p>
          <a:p>
            <a:r>
              <a:rPr lang="fr-FR" sz="900" b="1" dirty="0">
                <a:latin typeface="Century Gothic" panose="020B0502020202020204" pitchFamily="34" charset="0"/>
              </a:rPr>
              <a:t>Vu</a:t>
            </a:r>
            <a:r>
              <a:rPr lang="fr-FR" sz="900" dirty="0">
                <a:latin typeface="Century Gothic" panose="020B0502020202020204" pitchFamily="34" charset="0"/>
              </a:rPr>
              <a:t> l’instruction interministérielle du 7 juin 1977 sur la signalisation routière, livre 1,</a:t>
            </a:r>
          </a:p>
          <a:p>
            <a:r>
              <a:rPr lang="fr-FR" sz="900" b="1" dirty="0">
                <a:latin typeface="Century Gothic" panose="020B0502020202020204" pitchFamily="34" charset="0"/>
              </a:rPr>
              <a:t>Considérant</a:t>
            </a:r>
            <a:r>
              <a:rPr lang="fr-FR" sz="900" dirty="0">
                <a:latin typeface="Century Gothic" panose="020B0502020202020204" pitchFamily="34" charset="0"/>
              </a:rPr>
              <a:t> que le Maire dans ses pouvoirs de police doit assurer à l’intérieur de la ville, la police de circulation et assurer ainsi la sécurité des usagers,</a:t>
            </a:r>
          </a:p>
          <a:p>
            <a:r>
              <a:rPr lang="fr-FR" sz="900" b="1" dirty="0">
                <a:latin typeface="Century Gothic" panose="020B0502020202020204" pitchFamily="34" charset="0"/>
              </a:rPr>
              <a:t>Considérant</a:t>
            </a:r>
            <a:r>
              <a:rPr lang="fr-FR" sz="900" dirty="0">
                <a:latin typeface="Century Gothic" panose="020B0502020202020204" pitchFamily="34" charset="0"/>
              </a:rPr>
              <a:t> la nécessité de réglementer la circulation des véhicules de plus de 3,5 tonnes,</a:t>
            </a:r>
          </a:p>
          <a:p>
            <a:r>
              <a:rPr lang="fr-FR" sz="900" b="1" dirty="0">
                <a:latin typeface="Century Gothic" panose="020B0502020202020204" pitchFamily="34" charset="0"/>
              </a:rPr>
              <a:t>Considérant</a:t>
            </a:r>
            <a:r>
              <a:rPr lang="fr-FR" sz="900" dirty="0">
                <a:latin typeface="Century Gothic" panose="020B0502020202020204" pitchFamily="34" charset="0"/>
              </a:rPr>
              <a:t> la configuration de certaines voies, leur sinuosité et leur encombrement les rendant dangereuses ou incommodes pour la circulation des poids lourds (véhicules de plus de 3,5 tonnes),</a:t>
            </a:r>
          </a:p>
          <a:p>
            <a:r>
              <a:rPr lang="fr-FR" sz="900" b="1" dirty="0">
                <a:latin typeface="Century Gothic" panose="020B0502020202020204" pitchFamily="34" charset="0"/>
              </a:rPr>
              <a:t>Considérant</a:t>
            </a:r>
            <a:r>
              <a:rPr lang="fr-FR" sz="900" dirty="0">
                <a:latin typeface="Century Gothic" panose="020B0502020202020204" pitchFamily="34" charset="0"/>
              </a:rPr>
              <a:t> que le transit des véhicules d’un poids supérieur à 3,5 tonnes dans le village génère une nuisance importante aux riverains et aux usagers,</a:t>
            </a:r>
          </a:p>
          <a:p>
            <a:r>
              <a:rPr lang="fr-FR" sz="900" b="1" dirty="0">
                <a:latin typeface="Century Gothic" panose="020B0502020202020204" pitchFamily="34" charset="0"/>
              </a:rPr>
              <a:t>Considérant</a:t>
            </a:r>
            <a:r>
              <a:rPr lang="fr-FR" sz="900" dirty="0">
                <a:latin typeface="Century Gothic" panose="020B0502020202020204" pitchFamily="34" charset="0"/>
              </a:rPr>
              <a:t> que la structure de certaines chaussées de la commune ne permet pas la circulation de charges importantes permettant d’assurer ainsi la conservation en bon état du patrimoine communal,</a:t>
            </a:r>
          </a:p>
          <a:p>
            <a:r>
              <a:rPr lang="fr-FR" sz="900" b="1" dirty="0">
                <a:latin typeface="Century Gothic" panose="020B0502020202020204" pitchFamily="34" charset="0"/>
              </a:rPr>
              <a:t>Considérant</a:t>
            </a:r>
            <a:r>
              <a:rPr lang="fr-FR" sz="900" dirty="0">
                <a:latin typeface="Century Gothic" panose="020B0502020202020204" pitchFamily="34" charset="0"/>
              </a:rPr>
              <a:t> la possibilité pour les véhicules de plus de 3,5 tonnes en transit ou en livraison, de stationner sur le parking à l’entrée Nord de la commune ; il conviendra aux usagers d’assurer le transfert des matériaux avec un véhicule autorisé jusqu’au lieu de livraison,</a:t>
            </a:r>
          </a:p>
          <a:p>
            <a:r>
              <a:rPr lang="fr-FR" sz="900" b="1" dirty="0">
                <a:latin typeface="Century Gothic" panose="020B0502020202020204" pitchFamily="34" charset="0"/>
              </a:rPr>
              <a:t>Considérant</a:t>
            </a:r>
            <a:r>
              <a:rPr lang="fr-FR" sz="900" dirty="0">
                <a:latin typeface="Century Gothic" panose="020B0502020202020204" pitchFamily="34" charset="0"/>
              </a:rPr>
              <a:t> qu’il convient d’améliorer la qualité de vie urbaine par la réduction des nuisances se rapportant à la santé, la sécurité, la sûreté et la tranquillité publique,</a:t>
            </a:r>
          </a:p>
          <a:p>
            <a:r>
              <a:rPr lang="fr-FR" sz="900" dirty="0">
                <a:latin typeface="Century Gothic" panose="020B0502020202020204" pitchFamily="34" charset="0"/>
              </a:rPr>
              <a:t> </a:t>
            </a:r>
          </a:p>
          <a:p>
            <a:r>
              <a:rPr lang="fr-FR" sz="900" b="1" dirty="0">
                <a:solidFill>
                  <a:srgbClr val="0070C0"/>
                </a:solidFill>
                <a:latin typeface="Century Gothic" panose="020B0502020202020204" pitchFamily="34" charset="0"/>
              </a:rPr>
              <a:t>ARRETE</a:t>
            </a:r>
            <a:endParaRPr lang="fr-FR" sz="900" dirty="0">
              <a:solidFill>
                <a:srgbClr val="0070C0"/>
              </a:solidFill>
              <a:latin typeface="Century Gothic" panose="020B0502020202020204" pitchFamily="34" charset="0"/>
            </a:endParaRPr>
          </a:p>
          <a:p>
            <a:r>
              <a:rPr lang="fr-FR" sz="900" b="1" dirty="0">
                <a:solidFill>
                  <a:srgbClr val="0070C0"/>
                </a:solidFill>
                <a:latin typeface="Century Gothic" panose="020B0502020202020204" pitchFamily="34" charset="0"/>
              </a:rPr>
              <a:t>Article 1</a:t>
            </a:r>
            <a:r>
              <a:rPr lang="fr-FR" sz="900" dirty="0">
                <a:solidFill>
                  <a:srgbClr val="0070C0"/>
                </a:solidFill>
                <a:latin typeface="Century Gothic" panose="020B0502020202020204" pitchFamily="34" charset="0"/>
              </a:rPr>
              <a:t> </a:t>
            </a:r>
            <a:r>
              <a:rPr lang="fr-FR" sz="900" dirty="0">
                <a:latin typeface="Century Gothic" panose="020B0502020202020204" pitchFamily="34" charset="0"/>
              </a:rPr>
              <a:t>– Dit que la circulation est interdite aux véhicules de plus de 3,5 tonnes sur les voies de la commune,</a:t>
            </a:r>
          </a:p>
          <a:p>
            <a:r>
              <a:rPr lang="fr-FR" sz="900" b="1" dirty="0">
                <a:solidFill>
                  <a:srgbClr val="0070C0"/>
                </a:solidFill>
                <a:latin typeface="Century Gothic" panose="020B0502020202020204" pitchFamily="34" charset="0"/>
              </a:rPr>
              <a:t>Article 2</a:t>
            </a:r>
            <a:r>
              <a:rPr lang="fr-FR" sz="900" dirty="0">
                <a:solidFill>
                  <a:srgbClr val="0070C0"/>
                </a:solidFill>
                <a:latin typeface="Century Gothic" panose="020B0502020202020204" pitchFamily="34" charset="0"/>
              </a:rPr>
              <a:t> </a:t>
            </a:r>
            <a:r>
              <a:rPr lang="fr-FR" sz="900" dirty="0">
                <a:latin typeface="Century Gothic" panose="020B0502020202020204" pitchFamily="34" charset="0"/>
              </a:rPr>
              <a:t>– Cette interdiction ne s’appliquera pas aux véhicules affectés au transport en commun, véhicules de secours, véhicules de collectes des ordures ménagères, des servies municipaux et, des véhicules bénéficiant d’une autorisation particulière de la Mairie.</a:t>
            </a:r>
          </a:p>
          <a:p>
            <a:r>
              <a:rPr lang="fr-FR" sz="900" b="1" dirty="0">
                <a:solidFill>
                  <a:srgbClr val="0070C0"/>
                </a:solidFill>
                <a:latin typeface="Century Gothic" panose="020B0502020202020204" pitchFamily="34" charset="0"/>
              </a:rPr>
              <a:t>Article 3</a:t>
            </a:r>
            <a:r>
              <a:rPr lang="fr-FR" sz="900" dirty="0">
                <a:solidFill>
                  <a:srgbClr val="0070C0"/>
                </a:solidFill>
                <a:latin typeface="Century Gothic" panose="020B0502020202020204" pitchFamily="34" charset="0"/>
              </a:rPr>
              <a:t> </a:t>
            </a:r>
            <a:r>
              <a:rPr lang="fr-FR" sz="900" dirty="0">
                <a:latin typeface="Century Gothic" panose="020B0502020202020204" pitchFamily="34" charset="0"/>
              </a:rPr>
              <a:t>– Dit que tout arrêté contraire aux présentes dispositions est abrogé,</a:t>
            </a:r>
          </a:p>
          <a:p>
            <a:r>
              <a:rPr lang="fr-FR" sz="900" b="1" dirty="0">
                <a:solidFill>
                  <a:srgbClr val="0070C0"/>
                </a:solidFill>
                <a:latin typeface="Century Gothic" panose="020B0502020202020204" pitchFamily="34" charset="0"/>
              </a:rPr>
              <a:t>Article 4</a:t>
            </a:r>
            <a:r>
              <a:rPr lang="fr-FR" sz="900" dirty="0">
                <a:solidFill>
                  <a:srgbClr val="0070C0"/>
                </a:solidFill>
                <a:latin typeface="Century Gothic" panose="020B0502020202020204" pitchFamily="34" charset="0"/>
              </a:rPr>
              <a:t> </a:t>
            </a:r>
            <a:r>
              <a:rPr lang="fr-FR" sz="900" dirty="0">
                <a:latin typeface="Century Gothic" panose="020B0502020202020204" pitchFamily="34" charset="0"/>
              </a:rPr>
              <a:t>– Une signalisation règlementaire sera mise en place pour informer les usagers de ces dispositions,</a:t>
            </a:r>
          </a:p>
          <a:p>
            <a:r>
              <a:rPr lang="fr-FR" sz="900" b="1" dirty="0">
                <a:solidFill>
                  <a:srgbClr val="0070C0"/>
                </a:solidFill>
                <a:latin typeface="Century Gothic" panose="020B0502020202020204" pitchFamily="34" charset="0"/>
              </a:rPr>
              <a:t>Article 5</a:t>
            </a:r>
            <a:r>
              <a:rPr lang="fr-FR" sz="900" dirty="0">
                <a:solidFill>
                  <a:srgbClr val="0070C0"/>
                </a:solidFill>
                <a:latin typeface="Century Gothic" panose="020B0502020202020204" pitchFamily="34" charset="0"/>
              </a:rPr>
              <a:t> </a:t>
            </a:r>
            <a:r>
              <a:rPr lang="fr-FR" sz="900" dirty="0">
                <a:latin typeface="Century Gothic" panose="020B0502020202020204" pitchFamily="34" charset="0"/>
              </a:rPr>
              <a:t>– Dit que toute infraction au présent arrêté sera constatée par procès-verbal dressé par l’agent de police municipale,</a:t>
            </a:r>
          </a:p>
          <a:p>
            <a:r>
              <a:rPr lang="fr-FR" sz="900" b="1" dirty="0">
                <a:solidFill>
                  <a:srgbClr val="0070C0"/>
                </a:solidFill>
                <a:latin typeface="Century Gothic" panose="020B0502020202020204" pitchFamily="34" charset="0"/>
              </a:rPr>
              <a:t>Article 6</a:t>
            </a:r>
            <a:r>
              <a:rPr lang="fr-FR" sz="900" dirty="0">
                <a:solidFill>
                  <a:srgbClr val="0070C0"/>
                </a:solidFill>
                <a:latin typeface="Century Gothic" panose="020B0502020202020204" pitchFamily="34" charset="0"/>
              </a:rPr>
              <a:t> </a:t>
            </a:r>
            <a:r>
              <a:rPr lang="fr-FR" sz="900" dirty="0">
                <a:latin typeface="Century Gothic" panose="020B0502020202020204" pitchFamily="34" charset="0"/>
              </a:rPr>
              <a:t>– Le Maire certifie sous sa responsabilité le caractère exécutoire de cet acte et informe que conformément à l’article R102 du Code des Tribunaux Administratifs, le présent arrêté pourra faire l’objet d’un recours contentieux devant le Tribunal Administratif de Nîmes – 16, avenue </a:t>
            </a:r>
            <a:r>
              <a:rPr lang="fr-FR" sz="900" dirty="0" err="1">
                <a:latin typeface="Century Gothic" panose="020B0502020202020204" pitchFamily="34" charset="0"/>
              </a:rPr>
              <a:t>Feuchères</a:t>
            </a:r>
            <a:r>
              <a:rPr lang="fr-FR" sz="900" dirty="0">
                <a:latin typeface="Century Gothic" panose="020B0502020202020204" pitchFamily="34" charset="0"/>
              </a:rPr>
              <a:t> – 30 000 NÎMES et ce, dans un délai de deux mois. </a:t>
            </a:r>
          </a:p>
          <a:p>
            <a:r>
              <a:rPr lang="fr-FR" sz="900" b="1" dirty="0">
                <a:solidFill>
                  <a:srgbClr val="0070C0"/>
                </a:solidFill>
                <a:latin typeface="Century Gothic" panose="020B0502020202020204" pitchFamily="34" charset="0"/>
              </a:rPr>
              <a:t>Article 7</a:t>
            </a:r>
            <a:r>
              <a:rPr lang="fr-FR" sz="900" dirty="0">
                <a:solidFill>
                  <a:srgbClr val="0070C0"/>
                </a:solidFill>
                <a:latin typeface="Century Gothic" panose="020B0502020202020204" pitchFamily="34" charset="0"/>
              </a:rPr>
              <a:t> </a:t>
            </a:r>
            <a:r>
              <a:rPr lang="fr-FR" sz="900" dirty="0">
                <a:latin typeface="Century Gothic" panose="020B0502020202020204" pitchFamily="34" charset="0"/>
              </a:rPr>
              <a:t>– AMPLIATION du présent arrêté sera adressée à : </a:t>
            </a:r>
          </a:p>
          <a:p>
            <a:r>
              <a:rPr lang="fr-FR" sz="900" dirty="0">
                <a:latin typeface="Century Gothic" panose="020B0502020202020204" pitchFamily="34" charset="0"/>
              </a:rPr>
              <a:t>Mme la Préfète du Gard,</a:t>
            </a:r>
          </a:p>
          <a:p>
            <a:r>
              <a:rPr lang="fr-FR" sz="900" dirty="0">
                <a:latin typeface="Century Gothic" panose="020B0502020202020204" pitchFamily="34" charset="0"/>
              </a:rPr>
              <a:t>M. le Commandant de la Brigade de Gendarmerie de Pont-Saint-Esprit,</a:t>
            </a:r>
          </a:p>
          <a:p>
            <a:r>
              <a:rPr lang="fr-FR" sz="900" dirty="0">
                <a:latin typeface="Century Gothic" panose="020B0502020202020204" pitchFamily="34" charset="0"/>
              </a:rPr>
              <a:t>M. le Commandant du Centre de Secours de Pont-Saint-Esprit,</a:t>
            </a:r>
          </a:p>
          <a:p>
            <a:r>
              <a:rPr lang="fr-FR" sz="900" dirty="0">
                <a:latin typeface="Century Gothic" panose="020B0502020202020204" pitchFamily="34" charset="0"/>
              </a:rPr>
              <a:t>Chargés chacun en ce qui le concerne de l’exécution du présent arrêté.</a:t>
            </a:r>
          </a:p>
          <a:p>
            <a:r>
              <a:rPr lang="fr-FR" sz="900" dirty="0">
                <a:latin typeface="Century Gothic" panose="020B0502020202020204" pitchFamily="34" charset="0"/>
              </a:rPr>
              <a:t> </a:t>
            </a:r>
          </a:p>
          <a:p>
            <a:r>
              <a:rPr lang="fr-FR" sz="900" dirty="0">
                <a:latin typeface="Century Gothic" panose="020B0502020202020204" pitchFamily="34" charset="0"/>
              </a:rPr>
              <a:t>Fait à SALAZAC, </a:t>
            </a:r>
          </a:p>
          <a:p>
            <a:r>
              <a:rPr lang="fr-FR" sz="900" dirty="0">
                <a:latin typeface="Century Gothic" panose="020B0502020202020204" pitchFamily="34" charset="0"/>
              </a:rPr>
              <a:t>Le 21 février 2023.</a:t>
            </a:r>
          </a:p>
          <a:p>
            <a:r>
              <a:rPr lang="fr-FR" sz="900" dirty="0">
                <a:latin typeface="Century Gothic" panose="020B0502020202020204" pitchFamily="34" charset="0"/>
              </a:rPr>
              <a:t> </a:t>
            </a:r>
          </a:p>
          <a:p>
            <a:r>
              <a:rPr lang="fr-FR" sz="900" dirty="0">
                <a:latin typeface="Century Gothic" panose="020B0502020202020204" pitchFamily="34" charset="0"/>
              </a:rPr>
              <a:t>Le Maire,</a:t>
            </a:r>
          </a:p>
          <a:p>
            <a:r>
              <a:rPr lang="fr-FR" sz="900" dirty="0">
                <a:latin typeface="Century Gothic" panose="020B0502020202020204" pitchFamily="34" charset="0"/>
              </a:rPr>
              <a:t>Sophie GUIGUE.</a:t>
            </a:r>
          </a:p>
        </p:txBody>
      </p:sp>
      <p:sp>
        <p:nvSpPr>
          <p:cNvPr id="3" name="ZoneTexte 2">
            <a:extLst>
              <a:ext uri="{FF2B5EF4-FFF2-40B4-BE49-F238E27FC236}">
                <a16:creationId xmlns:a16="http://schemas.microsoft.com/office/drawing/2014/main" id="{5AE0DCA4-6B76-EA5D-462E-B944FBA4C0F6}"/>
              </a:ext>
            </a:extLst>
          </p:cNvPr>
          <p:cNvSpPr txBox="1"/>
          <p:nvPr/>
        </p:nvSpPr>
        <p:spPr>
          <a:xfrm>
            <a:off x="548680" y="668864"/>
            <a:ext cx="5760640" cy="938719"/>
          </a:xfrm>
          <a:prstGeom prst="rect">
            <a:avLst/>
          </a:prstGeom>
          <a:noFill/>
        </p:spPr>
        <p:txBody>
          <a:bodyPr wrap="square" rtlCol="0">
            <a:spAutoFit/>
          </a:bodyPr>
          <a:lstStyle/>
          <a:p>
            <a:pPr algn="ctr"/>
            <a:r>
              <a:rPr lang="fr-FR" sz="900" b="1" u="sng" dirty="0">
                <a:solidFill>
                  <a:srgbClr val="0070C0"/>
                </a:solidFill>
                <a:effectLst/>
                <a:latin typeface="Century Gothic" panose="020B0502020202020204" pitchFamily="34" charset="0"/>
                <a:ea typeface="Times New Roman" panose="02020603050405020304" pitchFamily="18" charset="0"/>
                <a:cs typeface="Calibri" panose="020F0502020204030204" pitchFamily="34" charset="0"/>
              </a:rPr>
              <a:t>ARRETE MUNICIPAL PERMANENT – N° 10</a:t>
            </a:r>
            <a:endParaRPr lang="fr-FR" sz="900" dirty="0">
              <a:effectLst/>
              <a:latin typeface="Century Gothic" panose="020B0502020202020204" pitchFamily="34" charset="0"/>
              <a:ea typeface="Times New Roman" panose="02020603050405020304" pitchFamily="18" charset="0"/>
            </a:endParaRPr>
          </a:p>
          <a:p>
            <a:pPr algn="ctr"/>
            <a:endParaRPr lang="fr-FR" sz="900" dirty="0">
              <a:solidFill>
                <a:srgbClr val="0070C0"/>
              </a:solidFill>
              <a:effectLst/>
              <a:latin typeface="Century Gothic" panose="020B0502020202020204" pitchFamily="34" charset="0"/>
              <a:ea typeface="Times New Roman" panose="02020603050405020304" pitchFamily="18" charset="0"/>
              <a:cs typeface="Calibri" panose="020F0502020204030204" pitchFamily="34" charset="0"/>
            </a:endParaRPr>
          </a:p>
          <a:p>
            <a:pPr algn="ctr"/>
            <a:r>
              <a:rPr lang="fr-FR" sz="900" dirty="0">
                <a:solidFill>
                  <a:srgbClr val="0070C0"/>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fr-FR" sz="900" dirty="0">
              <a:effectLst/>
              <a:latin typeface="Century Gothic" panose="020B0502020202020204" pitchFamily="34" charset="0"/>
              <a:ea typeface="Times New Roman" panose="02020603050405020304" pitchFamily="18" charset="0"/>
            </a:endParaRPr>
          </a:p>
          <a:p>
            <a:pPr algn="ctr"/>
            <a:r>
              <a:rPr lang="fr-FR" sz="900" b="1" dirty="0">
                <a:solidFill>
                  <a:srgbClr val="0070C0"/>
                </a:solidFill>
                <a:effectLst/>
                <a:latin typeface="Century Gothic" panose="020B0502020202020204" pitchFamily="34" charset="0"/>
                <a:ea typeface="Times New Roman" panose="02020603050405020304" pitchFamily="18" charset="0"/>
                <a:cs typeface="Calibri" panose="020F0502020204030204" pitchFamily="34" charset="0"/>
              </a:rPr>
              <a:t>ARRETE PORTANT INSTAURATION D’UNE INTERDICTION DE CIRCULER AUX VEHICULES DE PLUS DE 3,5 TONNES SUR LA COMMUNE</a:t>
            </a:r>
            <a:endParaRPr lang="fr-FR" sz="900" dirty="0">
              <a:effectLst/>
              <a:latin typeface="Century Gothic" panose="020B0502020202020204" pitchFamily="34" charset="0"/>
              <a:ea typeface="Times New Roman" panose="02020603050405020304" pitchFamily="18" charset="0"/>
            </a:endParaRPr>
          </a:p>
          <a:p>
            <a:endParaRPr lang="fr-FR" sz="1000" dirty="0"/>
          </a:p>
        </p:txBody>
      </p:sp>
    </p:spTree>
    <p:extLst>
      <p:ext uri="{BB962C8B-B14F-4D97-AF65-F5344CB8AC3E}">
        <p14:creationId xmlns:p14="http://schemas.microsoft.com/office/powerpoint/2010/main" val="893743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FC1FABE-DE16-4DC5-9B05-F5DA53123318}" type="slidenum">
              <a:rPr lang="fr-FR" smtClean="0"/>
              <a:t>15</a:t>
            </a:fld>
            <a:endParaRPr lang="fr-FR" dirty="0"/>
          </a:p>
        </p:txBody>
      </p:sp>
      <p:sp>
        <p:nvSpPr>
          <p:cNvPr id="7" name="Rectangle 5">
            <a:extLst>
              <a:ext uri="{FF2B5EF4-FFF2-40B4-BE49-F238E27FC236}">
                <a16:creationId xmlns:a16="http://schemas.microsoft.com/office/drawing/2014/main" id="{1F7BC2EF-5D8E-F897-6951-1EB4AE709325}"/>
              </a:ext>
            </a:extLst>
          </p:cNvPr>
          <p:cNvSpPr>
            <a:spLocks noChangeArrowheads="1"/>
          </p:cNvSpPr>
          <p:nvPr/>
        </p:nvSpPr>
        <p:spPr bwMode="auto">
          <a:xfrm flipV="1">
            <a:off x="0" y="-45719"/>
            <a:ext cx="65151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10" name="ZoneTexte 9">
            <a:extLst>
              <a:ext uri="{FF2B5EF4-FFF2-40B4-BE49-F238E27FC236}">
                <a16:creationId xmlns:a16="http://schemas.microsoft.com/office/drawing/2014/main" id="{1D42F75C-EBF8-3E47-3FDD-C0075C97B345}"/>
              </a:ext>
            </a:extLst>
          </p:cNvPr>
          <p:cNvSpPr txBox="1"/>
          <p:nvPr/>
        </p:nvSpPr>
        <p:spPr>
          <a:xfrm>
            <a:off x="355630" y="1664070"/>
            <a:ext cx="6093296" cy="6355586"/>
          </a:xfrm>
          <a:prstGeom prst="rect">
            <a:avLst/>
          </a:prstGeom>
          <a:noFill/>
        </p:spPr>
        <p:txBody>
          <a:bodyPr wrap="square">
            <a:spAutoFit/>
          </a:bodyPr>
          <a:lstStyle/>
          <a:p>
            <a:r>
              <a:rPr lang="fr-FR" sz="1000" dirty="0">
                <a:effectLst/>
                <a:latin typeface="Century Gothic" panose="020B0502020202020204" pitchFamily="34" charset="0"/>
                <a:ea typeface="Times New Roman" panose="02020603050405020304" pitchFamily="18" charset="0"/>
              </a:rPr>
              <a:t> </a:t>
            </a:r>
            <a:r>
              <a:rPr lang="fr-FR" sz="900" b="1" dirty="0">
                <a:effectLst/>
                <a:latin typeface="Century Gothic" panose="020B0502020202020204" pitchFamily="34" charset="0"/>
                <a:ea typeface="Times New Roman" panose="02020603050405020304" pitchFamily="18" charset="0"/>
              </a:rPr>
              <a:t>Commune : SALAZAC</a:t>
            </a:r>
            <a:endParaRPr lang="fr-FR" sz="900" dirty="0">
              <a:effectLst/>
              <a:latin typeface="Times New Roman" panose="02020603050405020304" pitchFamily="18" charset="0"/>
              <a:ea typeface="Times New Roman" panose="02020603050405020304" pitchFamily="18" charset="0"/>
            </a:endParaRPr>
          </a:p>
          <a:p>
            <a:r>
              <a:rPr lang="fr-FR" sz="900" dirty="0">
                <a:effectLst/>
                <a:latin typeface="Century Gothic" panose="020B0502020202020204" pitchFamily="34" charset="0"/>
                <a:ea typeface="Times New Roman" panose="02020603050405020304" pitchFamily="18" charset="0"/>
              </a:rPr>
              <a:t> </a:t>
            </a:r>
            <a:endParaRPr lang="fr-FR" sz="900" dirty="0">
              <a:effectLst/>
              <a:latin typeface="Times New Roman" panose="02020603050405020304" pitchFamily="18" charset="0"/>
              <a:ea typeface="Times New Roman" panose="02020603050405020304" pitchFamily="18" charset="0"/>
            </a:endParaRPr>
          </a:p>
          <a:p>
            <a:r>
              <a:rPr lang="fr-FR" sz="900" b="1" dirty="0">
                <a:solidFill>
                  <a:srgbClr val="808080"/>
                </a:solidFill>
                <a:effectLst/>
                <a:latin typeface="Century Gothic" panose="020B0502020202020204" pitchFamily="34" charset="0"/>
                <a:ea typeface="Times New Roman" panose="02020603050405020304" pitchFamily="18" charset="0"/>
              </a:rPr>
              <a:t>Le Maire de Salazac,</a:t>
            </a:r>
            <a:endParaRPr lang="fr-FR" sz="900" dirty="0">
              <a:effectLst/>
              <a:latin typeface="Times New Roman" panose="02020603050405020304" pitchFamily="18" charset="0"/>
              <a:ea typeface="Times New Roman" panose="02020603050405020304" pitchFamily="18" charset="0"/>
            </a:endParaRPr>
          </a:p>
          <a:p>
            <a:r>
              <a:rPr lang="fr-FR" sz="900" b="1" dirty="0">
                <a:solidFill>
                  <a:srgbClr val="808080"/>
                </a:solidFill>
                <a:effectLst/>
                <a:latin typeface="Century Gothic" panose="020B0502020202020204" pitchFamily="34" charset="0"/>
                <a:ea typeface="Times New Roman" panose="02020603050405020304" pitchFamily="18" charset="0"/>
              </a:rPr>
              <a:t> </a:t>
            </a:r>
            <a:endParaRPr lang="fr-FR" sz="900" dirty="0">
              <a:effectLst/>
              <a:latin typeface="Times New Roman" panose="02020603050405020304" pitchFamily="18" charset="0"/>
              <a:ea typeface="Times New Roman" panose="02020603050405020304" pitchFamily="18" charset="0"/>
            </a:endParaRPr>
          </a:p>
          <a:p>
            <a:r>
              <a:rPr lang="fr-FR" sz="900" b="1" dirty="0">
                <a:solidFill>
                  <a:srgbClr val="7F7F7F"/>
                </a:solidFill>
                <a:effectLst/>
                <a:latin typeface="Century Gothic" panose="020B0502020202020204" pitchFamily="34" charset="0"/>
                <a:ea typeface="Times New Roman" panose="02020603050405020304" pitchFamily="18" charset="0"/>
              </a:rPr>
              <a:t>Vu</a:t>
            </a:r>
            <a:r>
              <a:rPr lang="fr-FR" sz="900" dirty="0">
                <a:solidFill>
                  <a:srgbClr val="303030"/>
                </a:solidFill>
                <a:effectLst/>
                <a:latin typeface="Century Gothic" panose="020B0502020202020204" pitchFamily="34" charset="0"/>
                <a:ea typeface="Times New Roman" panose="02020603050405020304" pitchFamily="18" charset="0"/>
              </a:rPr>
              <a:t> le Code de l’Environnement et notamment ses articles L.211-3, R.211-66 et suivants et R.211-71 et suivants,</a:t>
            </a:r>
            <a:endParaRPr lang="fr-FR" sz="900" dirty="0">
              <a:effectLst/>
              <a:latin typeface="Times New Roman" panose="02020603050405020304" pitchFamily="18" charset="0"/>
              <a:ea typeface="Times New Roman" panose="02020603050405020304" pitchFamily="18" charset="0"/>
            </a:endParaRPr>
          </a:p>
          <a:p>
            <a:r>
              <a:rPr lang="fr-FR" sz="900" b="1" dirty="0">
                <a:solidFill>
                  <a:srgbClr val="7F7F7F"/>
                </a:solidFill>
                <a:effectLst/>
                <a:latin typeface="Century Gothic" panose="020B0502020202020204" pitchFamily="34" charset="0"/>
                <a:ea typeface="Times New Roman" panose="02020603050405020304" pitchFamily="18" charset="0"/>
              </a:rPr>
              <a:t>Vu</a:t>
            </a:r>
            <a:r>
              <a:rPr lang="fr-FR" sz="900" dirty="0">
                <a:solidFill>
                  <a:srgbClr val="303030"/>
                </a:solidFill>
                <a:effectLst/>
                <a:latin typeface="Century Gothic" panose="020B0502020202020204" pitchFamily="34" charset="0"/>
                <a:ea typeface="Times New Roman" panose="02020603050405020304" pitchFamily="18" charset="0"/>
              </a:rPr>
              <a:t> le Code Civil et notamment les articles 640 et 645,</a:t>
            </a:r>
            <a:endParaRPr lang="fr-FR" sz="900" dirty="0">
              <a:effectLst/>
              <a:latin typeface="Times New Roman" panose="02020603050405020304" pitchFamily="18" charset="0"/>
              <a:ea typeface="Times New Roman" panose="02020603050405020304" pitchFamily="18" charset="0"/>
            </a:endParaRPr>
          </a:p>
          <a:p>
            <a:r>
              <a:rPr lang="fr-FR" sz="900" b="1" dirty="0">
                <a:solidFill>
                  <a:srgbClr val="7F7F7F"/>
                </a:solidFill>
                <a:effectLst/>
                <a:latin typeface="Century Gothic" panose="020B0502020202020204" pitchFamily="34" charset="0"/>
                <a:ea typeface="Times New Roman" panose="02020603050405020304" pitchFamily="18" charset="0"/>
              </a:rPr>
              <a:t>Vu</a:t>
            </a:r>
            <a:r>
              <a:rPr lang="fr-FR" sz="900" dirty="0">
                <a:solidFill>
                  <a:srgbClr val="303030"/>
                </a:solidFill>
                <a:effectLst/>
                <a:latin typeface="Century Gothic" panose="020B0502020202020204" pitchFamily="34" charset="0"/>
                <a:ea typeface="Times New Roman" panose="02020603050405020304" pitchFamily="18" charset="0"/>
              </a:rPr>
              <a:t> le Code Général des Collectivités Territoriales et notamment son article L.2215-1,</a:t>
            </a:r>
            <a:endParaRPr lang="fr-FR" sz="900" dirty="0">
              <a:effectLst/>
              <a:latin typeface="Times New Roman" panose="02020603050405020304" pitchFamily="18" charset="0"/>
              <a:ea typeface="Times New Roman" panose="02020603050405020304" pitchFamily="18" charset="0"/>
            </a:endParaRPr>
          </a:p>
          <a:p>
            <a:r>
              <a:rPr lang="fr-FR" sz="900" b="1" dirty="0">
                <a:solidFill>
                  <a:srgbClr val="7F7F7F"/>
                </a:solidFill>
                <a:effectLst/>
                <a:latin typeface="Century Gothic" panose="020B0502020202020204" pitchFamily="34" charset="0"/>
                <a:ea typeface="Times New Roman" panose="02020603050405020304" pitchFamily="18" charset="0"/>
              </a:rPr>
              <a:t>Vu</a:t>
            </a:r>
            <a:r>
              <a:rPr lang="fr-FR" sz="900" dirty="0">
                <a:solidFill>
                  <a:srgbClr val="303030"/>
                </a:solidFill>
                <a:effectLst/>
                <a:latin typeface="Century Gothic" panose="020B0502020202020204" pitchFamily="34" charset="0"/>
                <a:ea typeface="Times New Roman" panose="02020603050405020304" pitchFamily="18" charset="0"/>
              </a:rPr>
              <a:t> l’arrêté préfectoral du 10 mars 2023, n° 30-2023-03-10-00002,</a:t>
            </a:r>
            <a:endParaRPr lang="fr-FR" sz="900" dirty="0">
              <a:effectLst/>
              <a:latin typeface="Times New Roman" panose="02020603050405020304" pitchFamily="18" charset="0"/>
              <a:ea typeface="Times New Roman" panose="02020603050405020304" pitchFamily="18" charset="0"/>
            </a:endParaRPr>
          </a:p>
          <a:p>
            <a:r>
              <a:rPr lang="fr-FR" sz="900" b="1" dirty="0">
                <a:solidFill>
                  <a:srgbClr val="808080"/>
                </a:solidFill>
                <a:effectLst/>
                <a:latin typeface="Century Gothic" panose="020B0502020202020204" pitchFamily="34" charset="0"/>
                <a:ea typeface="Times New Roman" panose="02020603050405020304" pitchFamily="18" charset="0"/>
              </a:rPr>
              <a:t>Considérant </a:t>
            </a:r>
            <a:r>
              <a:rPr lang="fr-FR" sz="900" dirty="0">
                <a:solidFill>
                  <a:srgbClr val="303030"/>
                </a:solidFill>
                <a:effectLst/>
                <a:latin typeface="Century Gothic" panose="020B0502020202020204" pitchFamily="34" charset="0"/>
                <a:ea typeface="Times New Roman" panose="02020603050405020304" pitchFamily="18" charset="0"/>
              </a:rPr>
              <a:t>le déficit pluviométrique,</a:t>
            </a:r>
            <a:endParaRPr lang="fr-FR" sz="900" dirty="0">
              <a:effectLst/>
              <a:latin typeface="Times New Roman" panose="02020603050405020304" pitchFamily="18" charset="0"/>
              <a:ea typeface="Times New Roman" panose="02020603050405020304" pitchFamily="18" charset="0"/>
            </a:endParaRPr>
          </a:p>
          <a:p>
            <a:r>
              <a:rPr lang="fr-FR" sz="900" dirty="0">
                <a:solidFill>
                  <a:srgbClr val="303030"/>
                </a:solidFill>
                <a:effectLst/>
                <a:latin typeface="Century Gothic" panose="020B0502020202020204" pitchFamily="34" charset="0"/>
                <a:ea typeface="Times New Roman" panose="02020603050405020304" pitchFamily="18" charset="0"/>
              </a:rPr>
              <a:t>Considérant la nécessité de préserver les usages prioritaires, dont en premier lieu, la santé, la sécurité civile, l’approvisionnement en eau potable,</a:t>
            </a:r>
            <a:endParaRPr lang="fr-FR" sz="900" dirty="0">
              <a:effectLst/>
              <a:latin typeface="Times New Roman" panose="02020603050405020304" pitchFamily="18" charset="0"/>
              <a:ea typeface="Times New Roman" panose="02020603050405020304" pitchFamily="18" charset="0"/>
            </a:endParaRPr>
          </a:p>
          <a:p>
            <a:r>
              <a:rPr lang="fr-FR" sz="900" b="1" dirty="0">
                <a:solidFill>
                  <a:srgbClr val="808080"/>
                </a:solidFill>
                <a:effectLst/>
                <a:latin typeface="Century Gothic" panose="020B0502020202020204" pitchFamily="34" charset="0"/>
                <a:ea typeface="Times New Roman" panose="02020603050405020304" pitchFamily="18" charset="0"/>
              </a:rPr>
              <a:t>Considérant</a:t>
            </a:r>
            <a:r>
              <a:rPr lang="fr-FR" sz="900" dirty="0">
                <a:solidFill>
                  <a:srgbClr val="303030"/>
                </a:solidFill>
                <a:effectLst/>
                <a:latin typeface="Century Gothic" panose="020B0502020202020204" pitchFamily="34" charset="0"/>
                <a:ea typeface="Times New Roman" panose="02020603050405020304" pitchFamily="18" charset="0"/>
              </a:rPr>
              <a:t> que l’article L.2212-2 du Code Général des Collectivités Territoriales prévoit que le Maire peut à tout moment prendre des mesures de police administratives générale adaptées à la situation localisée pour restreindre l’usage de l’eau, sur le fondement de la salubrité et de la sécurité, en particulier lorsque les ressources utilisées pour l’alimentation en eau potable viennent à être en tension</a:t>
            </a:r>
            <a:endParaRPr lang="fr-FR" sz="900" dirty="0">
              <a:effectLst/>
              <a:latin typeface="Times New Roman" panose="02020603050405020304" pitchFamily="18" charset="0"/>
              <a:ea typeface="Times New Roman" panose="02020603050405020304" pitchFamily="18" charset="0"/>
            </a:endParaRPr>
          </a:p>
          <a:p>
            <a:r>
              <a:rPr lang="fr-FR" sz="900" b="1" dirty="0">
                <a:solidFill>
                  <a:srgbClr val="7F7F7F"/>
                </a:solidFill>
                <a:effectLst/>
                <a:latin typeface="Century Gothic" panose="020B0502020202020204" pitchFamily="34" charset="0"/>
                <a:ea typeface="Times New Roman" panose="02020603050405020304" pitchFamily="18" charset="0"/>
              </a:rPr>
              <a:t>Considérant </a:t>
            </a:r>
            <a:r>
              <a:rPr lang="fr-FR" sz="900" dirty="0">
                <a:solidFill>
                  <a:srgbClr val="303030"/>
                </a:solidFill>
                <a:effectLst/>
                <a:latin typeface="Century Gothic" panose="020B0502020202020204" pitchFamily="34" charset="0"/>
                <a:ea typeface="Times New Roman" panose="02020603050405020304" pitchFamily="18" charset="0"/>
              </a:rPr>
              <a:t>qu’il convient de préserver nos ressources en eaux et, également de participer à « l’effort sécheresse »,</a:t>
            </a:r>
            <a:endParaRPr lang="fr-FR" sz="900" dirty="0">
              <a:effectLst/>
              <a:latin typeface="Times New Roman" panose="02020603050405020304" pitchFamily="18" charset="0"/>
              <a:ea typeface="Times New Roman" panose="02020603050405020304" pitchFamily="18" charset="0"/>
            </a:endParaRPr>
          </a:p>
          <a:p>
            <a:r>
              <a:rPr lang="fr-FR" sz="900" dirty="0">
                <a:solidFill>
                  <a:srgbClr val="303030"/>
                </a:solidFill>
                <a:effectLst/>
                <a:latin typeface="Century Gothic" panose="020B0502020202020204" pitchFamily="34" charset="0"/>
                <a:ea typeface="Times New Roman" panose="02020603050405020304" pitchFamily="18" charset="0"/>
              </a:rPr>
              <a:t> </a:t>
            </a:r>
            <a:endParaRPr lang="fr-FR" sz="900" dirty="0">
              <a:effectLst/>
              <a:latin typeface="Times New Roman" panose="02020603050405020304" pitchFamily="18" charset="0"/>
              <a:ea typeface="Times New Roman" panose="02020603050405020304" pitchFamily="18" charset="0"/>
            </a:endParaRPr>
          </a:p>
          <a:p>
            <a:r>
              <a:rPr lang="fr-FR" sz="900" b="1" dirty="0">
                <a:solidFill>
                  <a:srgbClr val="0070C0"/>
                </a:solidFill>
                <a:effectLst/>
                <a:latin typeface="Century Gothic" panose="020B0502020202020204" pitchFamily="34" charset="0"/>
                <a:ea typeface="Times New Roman" panose="02020603050405020304" pitchFamily="18" charset="0"/>
              </a:rPr>
              <a:t>ARRETE</a:t>
            </a:r>
            <a:endParaRPr lang="fr-FR" sz="900" dirty="0">
              <a:effectLst/>
              <a:latin typeface="Times New Roman" panose="02020603050405020304" pitchFamily="18" charset="0"/>
              <a:ea typeface="Times New Roman" panose="02020603050405020304" pitchFamily="18" charset="0"/>
            </a:endParaRPr>
          </a:p>
          <a:p>
            <a:r>
              <a:rPr lang="fr-FR" sz="900" b="1" dirty="0">
                <a:solidFill>
                  <a:srgbClr val="303030"/>
                </a:solidFill>
                <a:effectLst/>
                <a:latin typeface="Century Gothic" panose="020B0502020202020204" pitchFamily="34" charset="0"/>
                <a:ea typeface="Times New Roman" panose="02020603050405020304" pitchFamily="18" charset="0"/>
              </a:rPr>
              <a:t> </a:t>
            </a:r>
            <a:endParaRPr lang="fr-FR" sz="900" dirty="0">
              <a:effectLst/>
              <a:latin typeface="Times New Roman" panose="02020603050405020304" pitchFamily="18" charset="0"/>
              <a:ea typeface="Times New Roman" panose="02020603050405020304" pitchFamily="18" charset="0"/>
            </a:endParaRPr>
          </a:p>
          <a:p>
            <a:r>
              <a:rPr lang="fr-FR" sz="900" b="1" dirty="0">
                <a:solidFill>
                  <a:srgbClr val="0070C0"/>
                </a:solidFill>
                <a:effectLst/>
                <a:latin typeface="Century Gothic" panose="020B0502020202020204" pitchFamily="34" charset="0"/>
                <a:ea typeface="Times New Roman" panose="02020603050405020304" pitchFamily="18" charset="0"/>
              </a:rPr>
              <a:t>Article 1 </a:t>
            </a:r>
            <a:r>
              <a:rPr lang="fr-FR" sz="900" b="1" dirty="0">
                <a:solidFill>
                  <a:srgbClr val="303030"/>
                </a:solidFill>
                <a:effectLst/>
                <a:latin typeface="Century Gothic" panose="020B0502020202020204" pitchFamily="34" charset="0"/>
                <a:ea typeface="Times New Roman" panose="02020603050405020304" pitchFamily="18" charset="0"/>
              </a:rPr>
              <a:t>– </a:t>
            </a:r>
            <a:r>
              <a:rPr lang="fr-FR" sz="900" dirty="0">
                <a:solidFill>
                  <a:srgbClr val="303030"/>
                </a:solidFill>
                <a:effectLst/>
                <a:latin typeface="Century Gothic" panose="020B0502020202020204" pitchFamily="34" charset="0"/>
                <a:ea typeface="Times New Roman" panose="02020603050405020304" pitchFamily="18" charset="0"/>
              </a:rPr>
              <a:t>Afin d’appliquer les mesures préfectorales règlementaires, il convient de maintenir fermées les fontaines à circuit ouvert (écoulement permanent),</a:t>
            </a:r>
            <a:endParaRPr lang="fr-FR" sz="900" dirty="0">
              <a:effectLst/>
              <a:latin typeface="Times New Roman" panose="02020603050405020304" pitchFamily="18" charset="0"/>
              <a:ea typeface="Times New Roman" panose="02020603050405020304" pitchFamily="18" charset="0"/>
            </a:endParaRPr>
          </a:p>
          <a:p>
            <a:r>
              <a:rPr lang="fr-FR" sz="900" dirty="0">
                <a:solidFill>
                  <a:srgbClr val="303030"/>
                </a:solidFill>
                <a:effectLst/>
                <a:latin typeface="Century Gothic" panose="020B0502020202020204" pitchFamily="34" charset="0"/>
                <a:ea typeface="Times New Roman" panose="02020603050405020304" pitchFamily="18" charset="0"/>
              </a:rPr>
              <a:t> </a:t>
            </a:r>
            <a:endParaRPr lang="fr-FR" sz="900" dirty="0">
              <a:effectLst/>
              <a:latin typeface="Times New Roman" panose="02020603050405020304" pitchFamily="18" charset="0"/>
              <a:ea typeface="Times New Roman" panose="02020603050405020304" pitchFamily="18" charset="0"/>
            </a:endParaRPr>
          </a:p>
          <a:p>
            <a:r>
              <a:rPr lang="fr-FR" sz="900" b="1" dirty="0">
                <a:solidFill>
                  <a:srgbClr val="0070C0"/>
                </a:solidFill>
                <a:effectLst/>
                <a:latin typeface="Century Gothic" panose="020B0502020202020204" pitchFamily="34" charset="0"/>
                <a:ea typeface="Times New Roman" panose="02020603050405020304" pitchFamily="18" charset="0"/>
              </a:rPr>
              <a:t>Article 2 </a:t>
            </a:r>
            <a:r>
              <a:rPr lang="fr-FR" sz="900" b="1" dirty="0">
                <a:solidFill>
                  <a:srgbClr val="303030"/>
                </a:solidFill>
                <a:effectLst/>
                <a:latin typeface="Century Gothic" panose="020B0502020202020204" pitchFamily="34" charset="0"/>
                <a:ea typeface="Times New Roman" panose="02020603050405020304" pitchFamily="18" charset="0"/>
              </a:rPr>
              <a:t>- </a:t>
            </a:r>
            <a:r>
              <a:rPr lang="fr-FR" sz="900" dirty="0">
                <a:solidFill>
                  <a:srgbClr val="303030"/>
                </a:solidFill>
                <a:effectLst/>
                <a:latin typeface="Century Gothic" panose="020B0502020202020204" pitchFamily="34" charset="0"/>
                <a:ea typeface="Times New Roman" panose="02020603050405020304" pitchFamily="18" charset="0"/>
              </a:rPr>
              <a:t>Ces mesures entrent en vigueur à compter du 10 mars 2023.</a:t>
            </a:r>
            <a:endParaRPr lang="fr-FR" sz="900" dirty="0">
              <a:effectLst/>
              <a:latin typeface="Times New Roman" panose="02020603050405020304" pitchFamily="18" charset="0"/>
              <a:ea typeface="Times New Roman" panose="02020603050405020304" pitchFamily="18" charset="0"/>
            </a:endParaRPr>
          </a:p>
          <a:p>
            <a:r>
              <a:rPr lang="fr-FR" sz="900" dirty="0">
                <a:solidFill>
                  <a:srgbClr val="303030"/>
                </a:solidFill>
                <a:effectLst/>
                <a:latin typeface="Century Gothic" panose="020B0502020202020204" pitchFamily="34" charset="0"/>
                <a:ea typeface="Times New Roman" panose="02020603050405020304" pitchFamily="18" charset="0"/>
              </a:rPr>
              <a:t>Elles seront actualisées en tant que de besoin, par arrêté complémentaire, en fonction des débits constatés et des évolutions pluviométriques.</a:t>
            </a:r>
            <a:endParaRPr lang="fr-FR" sz="900" dirty="0">
              <a:effectLst/>
              <a:latin typeface="Times New Roman" panose="02020603050405020304" pitchFamily="18" charset="0"/>
              <a:ea typeface="Times New Roman" panose="02020603050405020304" pitchFamily="18" charset="0"/>
            </a:endParaRPr>
          </a:p>
          <a:p>
            <a:r>
              <a:rPr lang="fr-FR" sz="900" dirty="0">
                <a:solidFill>
                  <a:srgbClr val="303030"/>
                </a:solidFill>
                <a:effectLst/>
                <a:latin typeface="Century Gothic" panose="020B0502020202020204" pitchFamily="34" charset="0"/>
                <a:ea typeface="Times New Roman" panose="02020603050405020304" pitchFamily="18" charset="0"/>
              </a:rPr>
              <a:t> </a:t>
            </a:r>
            <a:endParaRPr lang="fr-FR" sz="900" dirty="0">
              <a:effectLst/>
              <a:latin typeface="Times New Roman" panose="02020603050405020304" pitchFamily="18" charset="0"/>
              <a:ea typeface="Times New Roman" panose="02020603050405020304" pitchFamily="18" charset="0"/>
            </a:endParaRPr>
          </a:p>
          <a:p>
            <a:r>
              <a:rPr lang="fr-FR" sz="900" b="1" dirty="0">
                <a:solidFill>
                  <a:srgbClr val="0070C0"/>
                </a:solidFill>
                <a:effectLst/>
                <a:latin typeface="Century Gothic" panose="020B0502020202020204" pitchFamily="34" charset="0"/>
                <a:ea typeface="Times New Roman" panose="02020603050405020304" pitchFamily="18" charset="0"/>
                <a:cs typeface="Calibri" panose="020F0502020204030204" pitchFamily="34" charset="0"/>
              </a:rPr>
              <a:t>Article 3 </a:t>
            </a:r>
            <a:r>
              <a:rPr lang="fr-FR" sz="900" dirty="0">
                <a:solidFill>
                  <a:srgbClr val="0070C0"/>
                </a:solidFill>
                <a:effectLst/>
                <a:latin typeface="Century Gothic" panose="020B0502020202020204" pitchFamily="34" charset="0"/>
                <a:ea typeface="Times New Roman" panose="02020603050405020304" pitchFamily="18" charset="0"/>
                <a:cs typeface="Calibri" panose="020F0502020204030204" pitchFamily="34" charset="0"/>
              </a:rPr>
              <a:t> </a:t>
            </a:r>
            <a:r>
              <a:rPr lang="fr-FR" sz="900" dirty="0">
                <a:solidFill>
                  <a:srgbClr val="303030"/>
                </a:solidFill>
                <a:effectLst/>
                <a:latin typeface="Century Gothic" panose="020B0502020202020204" pitchFamily="34" charset="0"/>
                <a:ea typeface="Times New Roman" panose="02020603050405020304" pitchFamily="18" charset="0"/>
                <a:cs typeface="Calibri" panose="020F0502020204030204" pitchFamily="34" charset="0"/>
              </a:rPr>
              <a:t>– Le Maire certifie sous sa responsabilité le caractère exécutoire de cet acte et informe que conformément à l’article R102 du Code des Tribunaux Administratifs, le présent arrêté pourra faire l’objet d’un recours contentieux devant le Tribunal Administratif de Nîmes – 16, avenue Feuchères – 30 000 NÎMES et ce, dans un délai de deux mois.</a:t>
            </a:r>
            <a:endParaRPr lang="fr-FR" sz="900" dirty="0">
              <a:effectLst/>
              <a:latin typeface="Times New Roman" panose="02020603050405020304" pitchFamily="18" charset="0"/>
              <a:ea typeface="Times New Roman" panose="02020603050405020304" pitchFamily="18" charset="0"/>
            </a:endParaRPr>
          </a:p>
          <a:p>
            <a:r>
              <a:rPr lang="fr-FR" sz="900" dirty="0">
                <a:effectLst/>
                <a:latin typeface="Century Gothic" panose="020B0502020202020204" pitchFamily="34" charset="0"/>
                <a:ea typeface="Times New Roman" panose="02020603050405020304" pitchFamily="18" charset="0"/>
              </a:rPr>
              <a:t> </a:t>
            </a:r>
            <a:endParaRPr lang="fr-FR" sz="900" dirty="0">
              <a:effectLst/>
              <a:latin typeface="Times New Roman" panose="02020603050405020304" pitchFamily="18" charset="0"/>
              <a:ea typeface="Times New Roman" panose="02020603050405020304" pitchFamily="18" charset="0"/>
            </a:endParaRPr>
          </a:p>
          <a:p>
            <a:r>
              <a:rPr lang="fr-FR" sz="900" b="1" dirty="0">
                <a:solidFill>
                  <a:srgbClr val="0070C0"/>
                </a:solidFill>
                <a:effectLst/>
                <a:latin typeface="Century Gothic" panose="020B0502020202020204" pitchFamily="34" charset="0"/>
                <a:ea typeface="Times New Roman" panose="02020603050405020304" pitchFamily="18" charset="0"/>
              </a:rPr>
              <a:t>Article 4 </a:t>
            </a:r>
            <a:r>
              <a:rPr lang="fr-FR" sz="900" dirty="0">
                <a:solidFill>
                  <a:srgbClr val="000000"/>
                </a:solidFill>
                <a:effectLst/>
                <a:latin typeface="Century Gothic" panose="020B0502020202020204" pitchFamily="34" charset="0"/>
                <a:ea typeface="Times New Roman" panose="02020603050405020304" pitchFamily="18" charset="0"/>
              </a:rPr>
              <a:t>– </a:t>
            </a:r>
            <a:r>
              <a:rPr lang="fr-FR" sz="900" dirty="0">
                <a:solidFill>
                  <a:srgbClr val="303030"/>
                </a:solidFill>
                <a:effectLst/>
                <a:latin typeface="Century Gothic" panose="020B0502020202020204" pitchFamily="34" charset="0"/>
                <a:ea typeface="Times New Roman" panose="02020603050405020304" pitchFamily="18" charset="0"/>
                <a:cs typeface="Calibri" panose="020F0502020204030204" pitchFamily="34" charset="0"/>
              </a:rPr>
              <a:t>AMPLIATION du présent arrêté sera adressée à : </a:t>
            </a:r>
            <a:endParaRPr lang="fr-FR" sz="900" dirty="0">
              <a:effectLst/>
              <a:latin typeface="Times New Roman" panose="02020603050405020304" pitchFamily="18" charset="0"/>
              <a:ea typeface="Times New Roman" panose="02020603050405020304" pitchFamily="18" charset="0"/>
            </a:endParaRPr>
          </a:p>
          <a:p>
            <a:r>
              <a:rPr lang="fr-FR" sz="900" dirty="0">
                <a:solidFill>
                  <a:srgbClr val="303030"/>
                </a:solidFill>
                <a:effectLst/>
                <a:latin typeface="Century Gothic" panose="020B0502020202020204" pitchFamily="34" charset="0"/>
                <a:ea typeface="Times New Roman" panose="02020603050405020304" pitchFamily="18" charset="0"/>
                <a:cs typeface="Calibri" panose="020F0502020204030204" pitchFamily="34" charset="0"/>
              </a:rPr>
              <a:t>Mme la Préfète du Gard,</a:t>
            </a:r>
            <a:endParaRPr lang="fr-FR" sz="900" dirty="0">
              <a:effectLst/>
              <a:latin typeface="Times New Roman" panose="02020603050405020304" pitchFamily="18" charset="0"/>
              <a:ea typeface="Times New Roman" panose="02020603050405020304" pitchFamily="18" charset="0"/>
            </a:endParaRPr>
          </a:p>
          <a:p>
            <a:r>
              <a:rPr lang="fr-FR" sz="900" dirty="0">
                <a:solidFill>
                  <a:srgbClr val="303030"/>
                </a:solidFill>
                <a:effectLst/>
                <a:latin typeface="Century Gothic" panose="020B0502020202020204" pitchFamily="34" charset="0"/>
                <a:ea typeface="Times New Roman" panose="02020603050405020304" pitchFamily="18" charset="0"/>
                <a:cs typeface="Calibri" panose="020F0502020204030204" pitchFamily="34" charset="0"/>
              </a:rPr>
              <a:t>M. le Commandant de la Brigade de Gendarmerie de Pont-Saint-Esprit,</a:t>
            </a:r>
            <a:endParaRPr lang="fr-FR" sz="900" dirty="0">
              <a:effectLst/>
              <a:latin typeface="Times New Roman" panose="02020603050405020304" pitchFamily="18" charset="0"/>
              <a:ea typeface="Times New Roman" panose="02020603050405020304" pitchFamily="18" charset="0"/>
            </a:endParaRPr>
          </a:p>
          <a:p>
            <a:r>
              <a:rPr lang="fr-FR" sz="900" dirty="0">
                <a:solidFill>
                  <a:srgbClr val="303030"/>
                </a:solidFill>
                <a:effectLst/>
                <a:latin typeface="Century Gothic" panose="020B0502020202020204" pitchFamily="34" charset="0"/>
                <a:ea typeface="Times New Roman" panose="02020603050405020304" pitchFamily="18" charset="0"/>
                <a:cs typeface="Calibri" panose="020F0502020204030204" pitchFamily="34" charset="0"/>
              </a:rPr>
              <a:t>M. le Commandant du Centre de Secours de Pont-Saint-Esprit,</a:t>
            </a:r>
            <a:endParaRPr lang="fr-FR" sz="900" dirty="0">
              <a:effectLst/>
              <a:latin typeface="Times New Roman" panose="02020603050405020304" pitchFamily="18" charset="0"/>
              <a:ea typeface="Times New Roman" panose="02020603050405020304" pitchFamily="18" charset="0"/>
            </a:endParaRPr>
          </a:p>
          <a:p>
            <a:r>
              <a:rPr lang="fr-FR" sz="900" dirty="0">
                <a:solidFill>
                  <a:srgbClr val="303030"/>
                </a:solidFill>
                <a:effectLst/>
                <a:latin typeface="Century Gothic" panose="020B0502020202020204" pitchFamily="34" charset="0"/>
                <a:ea typeface="Times New Roman" panose="02020603050405020304" pitchFamily="18" charset="0"/>
                <a:cs typeface="Calibri" panose="020F0502020204030204" pitchFamily="34" charset="0"/>
              </a:rPr>
              <a:t>Mme Véronique TIFFON, Policière Municipale,</a:t>
            </a:r>
            <a:endParaRPr lang="fr-FR" sz="900" dirty="0">
              <a:effectLst/>
              <a:latin typeface="Times New Roman" panose="02020603050405020304" pitchFamily="18" charset="0"/>
              <a:ea typeface="Times New Roman" panose="02020603050405020304" pitchFamily="18" charset="0"/>
            </a:endParaRPr>
          </a:p>
          <a:p>
            <a:r>
              <a:rPr lang="fr-FR" sz="900" dirty="0">
                <a:solidFill>
                  <a:srgbClr val="303030"/>
                </a:solidFill>
                <a:effectLst/>
                <a:latin typeface="Century Gothic" panose="020B0502020202020204" pitchFamily="34" charset="0"/>
                <a:ea typeface="Times New Roman" panose="02020603050405020304" pitchFamily="18" charset="0"/>
                <a:cs typeface="Calibri" panose="020F0502020204030204" pitchFamily="34" charset="0"/>
              </a:rPr>
              <a:t>Chargés chacun en ce qui le concerne de l’exécution du présent arrêté.</a:t>
            </a:r>
            <a:endParaRPr lang="fr-FR" sz="900" dirty="0">
              <a:effectLst/>
              <a:latin typeface="Times New Roman" panose="02020603050405020304" pitchFamily="18" charset="0"/>
              <a:ea typeface="Times New Roman" panose="02020603050405020304" pitchFamily="18" charset="0"/>
            </a:endParaRPr>
          </a:p>
          <a:p>
            <a:r>
              <a:rPr lang="fr-FR" sz="900" dirty="0">
                <a:solidFill>
                  <a:srgbClr val="303030"/>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fr-FR" sz="900" dirty="0">
              <a:effectLst/>
              <a:latin typeface="Times New Roman" panose="02020603050405020304" pitchFamily="18" charset="0"/>
              <a:ea typeface="Times New Roman" panose="02020603050405020304" pitchFamily="18" charset="0"/>
            </a:endParaRPr>
          </a:p>
          <a:p>
            <a:r>
              <a:rPr lang="fr-FR" sz="900" dirty="0">
                <a:solidFill>
                  <a:srgbClr val="303030"/>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fr-FR" sz="900" dirty="0">
              <a:effectLst/>
              <a:latin typeface="Times New Roman" panose="02020603050405020304" pitchFamily="18" charset="0"/>
              <a:ea typeface="Times New Roman" panose="02020603050405020304" pitchFamily="18" charset="0"/>
            </a:endParaRPr>
          </a:p>
          <a:p>
            <a:r>
              <a:rPr lang="fr-FR" sz="900" dirty="0">
                <a:solidFill>
                  <a:srgbClr val="303030"/>
                </a:solidFill>
                <a:effectLst/>
                <a:latin typeface="Century Gothic" panose="020B0502020202020204" pitchFamily="34" charset="0"/>
                <a:ea typeface="Times New Roman" panose="02020603050405020304" pitchFamily="18" charset="0"/>
                <a:cs typeface="Calibri" panose="020F0502020204030204" pitchFamily="34" charset="0"/>
              </a:rPr>
              <a:t>Fait à Salazac, le 10 mars 2023.</a:t>
            </a:r>
            <a:endParaRPr lang="fr-FR" sz="900" dirty="0">
              <a:effectLst/>
              <a:latin typeface="Times New Roman" panose="02020603050405020304" pitchFamily="18" charset="0"/>
              <a:ea typeface="Times New Roman" panose="02020603050405020304" pitchFamily="18" charset="0"/>
            </a:endParaRPr>
          </a:p>
          <a:p>
            <a:r>
              <a:rPr lang="fr-FR" sz="900" dirty="0">
                <a:solidFill>
                  <a:srgbClr val="303030"/>
                </a:solidFill>
                <a:effectLst/>
                <a:latin typeface="Century Gothic" panose="020B0502020202020204" pitchFamily="34" charset="0"/>
                <a:ea typeface="Times New Roman" panose="02020603050405020304" pitchFamily="18" charset="0"/>
                <a:cs typeface="Calibri" panose="020F0502020204030204" pitchFamily="34" charset="0"/>
              </a:rPr>
              <a:t>Sophie GUIGUE,</a:t>
            </a:r>
            <a:endParaRPr lang="fr-FR" sz="900" dirty="0">
              <a:effectLst/>
              <a:latin typeface="Times New Roman" panose="02020603050405020304" pitchFamily="18" charset="0"/>
              <a:ea typeface="Times New Roman" panose="02020603050405020304" pitchFamily="18" charset="0"/>
            </a:endParaRPr>
          </a:p>
          <a:p>
            <a:r>
              <a:rPr lang="fr-FR" sz="900" dirty="0">
                <a:solidFill>
                  <a:srgbClr val="303030"/>
                </a:solidFill>
                <a:effectLst/>
                <a:latin typeface="Century Gothic" panose="020B0502020202020204" pitchFamily="34" charset="0"/>
                <a:ea typeface="Times New Roman" panose="02020603050405020304" pitchFamily="18" charset="0"/>
                <a:cs typeface="Calibri" panose="020F0502020204030204" pitchFamily="34" charset="0"/>
              </a:rPr>
              <a:t>Maire.</a:t>
            </a:r>
            <a:endParaRPr lang="fr-FR" sz="900" dirty="0">
              <a:effectLst/>
              <a:latin typeface="Times New Roman" panose="02020603050405020304" pitchFamily="18" charset="0"/>
              <a:ea typeface="Times New Roman" panose="02020603050405020304" pitchFamily="18" charset="0"/>
            </a:endParaRPr>
          </a:p>
        </p:txBody>
      </p:sp>
      <p:pic>
        <p:nvPicPr>
          <p:cNvPr id="11" name="Image 10">
            <a:extLst>
              <a:ext uri="{FF2B5EF4-FFF2-40B4-BE49-F238E27FC236}">
                <a16:creationId xmlns:a16="http://schemas.microsoft.com/office/drawing/2014/main" id="{AB0413AF-FE58-E113-2201-868EB579F9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641" b="44036"/>
          <a:stretch/>
        </p:blipFill>
        <p:spPr bwMode="auto">
          <a:xfrm>
            <a:off x="100360" y="136377"/>
            <a:ext cx="1096392" cy="1459274"/>
          </a:xfrm>
          <a:prstGeom prst="rect">
            <a:avLst/>
          </a:prstGeom>
          <a:noFill/>
          <a:ln>
            <a:noFill/>
          </a:ln>
          <a:extLst>
            <a:ext uri="{53640926-AAD7-44D8-BBD7-CCE9431645EC}">
              <a14:shadowObscured xmlns:a14="http://schemas.microsoft.com/office/drawing/2010/main"/>
            </a:ext>
          </a:extLst>
        </p:spPr>
      </p:pic>
      <p:sp>
        <p:nvSpPr>
          <p:cNvPr id="12" name="ZoneTexte 11">
            <a:extLst>
              <a:ext uri="{FF2B5EF4-FFF2-40B4-BE49-F238E27FC236}">
                <a16:creationId xmlns:a16="http://schemas.microsoft.com/office/drawing/2014/main" id="{E7EA76C0-F58B-3B9F-EF59-06AC2F9F20AD}"/>
              </a:ext>
            </a:extLst>
          </p:cNvPr>
          <p:cNvSpPr txBox="1"/>
          <p:nvPr/>
        </p:nvSpPr>
        <p:spPr>
          <a:xfrm>
            <a:off x="1268760" y="683568"/>
            <a:ext cx="5040560" cy="246221"/>
          </a:xfrm>
          <a:prstGeom prst="rect">
            <a:avLst/>
          </a:prstGeom>
          <a:noFill/>
        </p:spPr>
        <p:txBody>
          <a:bodyPr wrap="square" rtlCol="0">
            <a:spAutoFit/>
          </a:bodyPr>
          <a:lstStyle/>
          <a:p>
            <a:r>
              <a:rPr lang="fr-FR" sz="1000" b="1" u="sng" dirty="0">
                <a:solidFill>
                  <a:srgbClr val="0070C0"/>
                </a:solidFill>
                <a:effectLst/>
                <a:latin typeface="Century Gothic" panose="020B0502020202020204" pitchFamily="34" charset="0"/>
                <a:ea typeface="Times New Roman" panose="02020603050405020304" pitchFamily="18" charset="0"/>
                <a:cs typeface="Calibri" panose="020F0502020204030204" pitchFamily="34" charset="0"/>
              </a:rPr>
              <a:t>ARRÊTE MUNICIPAL FIXANT LES MESURES DE RESTRICTION DES USAGES DE L’EAU</a:t>
            </a:r>
            <a:endParaRPr lang="fr-FR" sz="1000" dirty="0">
              <a:effectLst/>
              <a:latin typeface="Times New Roman" panose="02020603050405020304" pitchFamily="18" charset="0"/>
              <a:ea typeface="Times New Roman" panose="02020603050405020304" pitchFamily="18" charset="0"/>
            </a:endParaRPr>
          </a:p>
        </p:txBody>
      </p:sp>
      <p:sp>
        <p:nvSpPr>
          <p:cNvPr id="2" name="ZoneTexte 1">
            <a:extLst>
              <a:ext uri="{FF2B5EF4-FFF2-40B4-BE49-F238E27FC236}">
                <a16:creationId xmlns:a16="http://schemas.microsoft.com/office/drawing/2014/main" id="{8F48A054-D77C-1749-99E0-200E81F7C0AF}"/>
              </a:ext>
            </a:extLst>
          </p:cNvPr>
          <p:cNvSpPr txBox="1"/>
          <p:nvPr/>
        </p:nvSpPr>
        <p:spPr>
          <a:xfrm>
            <a:off x="4149080" y="251520"/>
            <a:ext cx="2160240" cy="230832"/>
          </a:xfrm>
          <a:prstGeom prst="rect">
            <a:avLst/>
          </a:prstGeom>
          <a:noFill/>
        </p:spPr>
        <p:txBody>
          <a:bodyPr wrap="square" rtlCol="0">
            <a:spAutoFit/>
          </a:bodyPr>
          <a:lstStyle/>
          <a:p>
            <a:pPr algn="r"/>
            <a:r>
              <a:rPr lang="fr-FR" sz="900" dirty="0">
                <a:solidFill>
                  <a:srgbClr val="0070C0"/>
                </a:solidFill>
              </a:rPr>
              <a:t>ARRETE N° 14</a:t>
            </a:r>
          </a:p>
        </p:txBody>
      </p:sp>
    </p:spTree>
    <p:extLst>
      <p:ext uri="{BB962C8B-B14F-4D97-AF65-F5344CB8AC3E}">
        <p14:creationId xmlns:p14="http://schemas.microsoft.com/office/powerpoint/2010/main" val="2907626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p:txBody>
          <a:bodyPr/>
          <a:lstStyle/>
          <a:p>
            <a:fld id="{5FC1FABE-DE16-4DC5-9B05-F5DA53123318}" type="slidenum">
              <a:rPr lang="fr-FR" smtClean="0"/>
              <a:t>16</a:t>
            </a:fld>
            <a:endParaRPr lang="fr-FR" dirty="0"/>
          </a:p>
        </p:txBody>
      </p:sp>
      <p:sp>
        <p:nvSpPr>
          <p:cNvPr id="2" name="Rectangle 1"/>
          <p:cNvSpPr/>
          <p:nvPr/>
        </p:nvSpPr>
        <p:spPr>
          <a:xfrm>
            <a:off x="922341" y="370565"/>
            <a:ext cx="5904656" cy="276999"/>
          </a:xfrm>
          <a:prstGeom prst="rect">
            <a:avLst/>
          </a:prstGeom>
        </p:spPr>
        <p:txBody>
          <a:bodyPr wrap="square">
            <a:spAutoFit/>
          </a:bodyPr>
          <a:lstStyle/>
          <a:p>
            <a:r>
              <a:rPr lang="fr-FR" sz="1200" b="1" dirty="0">
                <a:solidFill>
                  <a:srgbClr val="0070C0"/>
                </a:solidFill>
                <a:latin typeface="Century Gothic" panose="020B0502020202020204" pitchFamily="34" charset="0"/>
              </a:rPr>
              <a:t>           PROCES VERBAL DU CONSEIL MUNICIPAL DU 07 FEVRIER 2023</a:t>
            </a:r>
            <a:endParaRPr lang="fr-FR" sz="1200" dirty="0">
              <a:solidFill>
                <a:srgbClr val="0070C0"/>
              </a:solidFill>
              <a:latin typeface="Century Gothic" panose="020B0502020202020204" pitchFamily="34" charset="0"/>
            </a:endParaRPr>
          </a:p>
        </p:txBody>
      </p:sp>
      <p:pic>
        <p:nvPicPr>
          <p:cNvPr id="8" name="Image 7" descr="C:\Users\Secrétaire\Desktop\Logo.jpg"/>
          <p:cNvPicPr/>
          <p:nvPr/>
        </p:nvPicPr>
        <p:blipFill rotWithShape="1">
          <a:blip r:embed="rId2" cstate="print">
            <a:extLst>
              <a:ext uri="{28A0092B-C50C-407E-A947-70E740481C1C}">
                <a14:useLocalDpi xmlns:a14="http://schemas.microsoft.com/office/drawing/2010/main" val="0"/>
              </a:ext>
            </a:extLst>
          </a:blip>
          <a:srcRect r="79641" b="44036"/>
          <a:stretch/>
        </p:blipFill>
        <p:spPr bwMode="auto">
          <a:xfrm>
            <a:off x="188640" y="107504"/>
            <a:ext cx="864096" cy="936104"/>
          </a:xfrm>
          <a:prstGeom prst="rect">
            <a:avLst/>
          </a:prstGeom>
          <a:noFill/>
          <a:ln>
            <a:noFill/>
          </a:ln>
          <a:extLst>
            <a:ext uri="{53640926-AAD7-44D8-BBD7-CCE9431645EC}">
              <a14:shadowObscured xmlns:a14="http://schemas.microsoft.com/office/drawing/2010/main"/>
            </a:ext>
          </a:extLst>
        </p:spPr>
      </p:pic>
      <p:sp>
        <p:nvSpPr>
          <p:cNvPr id="9" name="Rectangle 8"/>
          <p:cNvSpPr/>
          <p:nvPr/>
        </p:nvSpPr>
        <p:spPr>
          <a:xfrm>
            <a:off x="188640" y="1043608"/>
            <a:ext cx="6408712" cy="5216813"/>
          </a:xfrm>
          <a:prstGeom prst="rect">
            <a:avLst/>
          </a:prstGeom>
        </p:spPr>
        <p:txBody>
          <a:bodyPr wrap="square">
            <a:spAutoFit/>
          </a:bodyPr>
          <a:lstStyle/>
          <a:p>
            <a:r>
              <a:rPr lang="fr-FR" sz="900" dirty="0">
                <a:latin typeface="Century Gothic" panose="020B0502020202020204" pitchFamily="34" charset="0"/>
              </a:rPr>
              <a:t>L’an deux mille vingt-trois, le 07 février, à 18h35, les membres du Conseil Municipal se sont réunis dans la salle du Conseil sous la présidence de </a:t>
            </a:r>
            <a:r>
              <a:rPr lang="fr-FR" sz="900" b="1" dirty="0">
                <a:latin typeface="Century Gothic" panose="020B0502020202020204" pitchFamily="34" charset="0"/>
              </a:rPr>
              <a:t>Madame le Maire, Sophie GUIGUE.</a:t>
            </a:r>
            <a:endParaRPr lang="fr-FR" sz="900" dirty="0">
              <a:latin typeface="Century Gothic" panose="020B0502020202020204" pitchFamily="34" charset="0"/>
            </a:endParaRPr>
          </a:p>
          <a:p>
            <a:r>
              <a:rPr lang="fr-FR" sz="900" dirty="0">
                <a:latin typeface="Century Gothic" panose="020B0502020202020204" pitchFamily="34" charset="0"/>
              </a:rPr>
              <a:t> </a:t>
            </a:r>
          </a:p>
          <a:p>
            <a:r>
              <a:rPr lang="fr-FR" sz="900" u="sng" dirty="0">
                <a:latin typeface="Century Gothic" panose="020B0502020202020204" pitchFamily="34" charset="0"/>
              </a:rPr>
              <a:t>Etaient présents</a:t>
            </a:r>
            <a:r>
              <a:rPr lang="fr-FR" sz="900" dirty="0">
                <a:latin typeface="Century Gothic" panose="020B0502020202020204" pitchFamily="34" charset="0"/>
              </a:rPr>
              <a:t> : </a:t>
            </a:r>
          </a:p>
          <a:p>
            <a:r>
              <a:rPr lang="fr-FR" sz="900" b="1" dirty="0">
                <a:latin typeface="Century Gothic" panose="020B0502020202020204" pitchFamily="34" charset="0"/>
              </a:rPr>
              <a:t>Adjoints</a:t>
            </a:r>
            <a:r>
              <a:rPr lang="fr-FR" sz="900" dirty="0">
                <a:latin typeface="Century Gothic" panose="020B0502020202020204" pitchFamily="34" charset="0"/>
              </a:rPr>
              <a:t> : M. Louis BORRELLY,</a:t>
            </a:r>
          </a:p>
          <a:p>
            <a:r>
              <a:rPr lang="fr-FR" sz="900" b="1" dirty="0">
                <a:latin typeface="Century Gothic" panose="020B0502020202020204" pitchFamily="34" charset="0"/>
              </a:rPr>
              <a:t>Conseillers Municipaux</a:t>
            </a:r>
            <a:r>
              <a:rPr lang="fr-FR" sz="900" dirty="0">
                <a:latin typeface="Century Gothic" panose="020B0502020202020204" pitchFamily="34" charset="0"/>
              </a:rPr>
              <a:t> : Mme Maud BRUNONI, M. Patrick TONARELLI, Mme Hélène CHENIVESSE, Mme Léa CHELABI,</a:t>
            </a:r>
          </a:p>
          <a:p>
            <a:r>
              <a:rPr lang="fr-FR" sz="900" u="sng" dirty="0">
                <a:latin typeface="Century Gothic" panose="020B0502020202020204" pitchFamily="34" charset="0"/>
              </a:rPr>
              <a:t>Procurations</a:t>
            </a:r>
            <a:r>
              <a:rPr lang="fr-FR" sz="900" dirty="0">
                <a:latin typeface="Century Gothic" panose="020B0502020202020204" pitchFamily="34" charset="0"/>
              </a:rPr>
              <a:t> : M. François VIALLET, </a:t>
            </a:r>
          </a:p>
          <a:p>
            <a:r>
              <a:rPr lang="fr-FR" sz="900" u="sng" dirty="0">
                <a:latin typeface="Century Gothic" panose="020B0502020202020204" pitchFamily="34" charset="0"/>
              </a:rPr>
              <a:t>Absents</a:t>
            </a:r>
            <a:r>
              <a:rPr lang="fr-FR" sz="900" dirty="0">
                <a:latin typeface="Century Gothic" panose="020B0502020202020204" pitchFamily="34" charset="0"/>
              </a:rPr>
              <a:t> : M. Laurent MONIER.</a:t>
            </a:r>
          </a:p>
          <a:p>
            <a:r>
              <a:rPr lang="fr-FR" sz="900" b="1" dirty="0">
                <a:latin typeface="Century Gothic" panose="020B0502020202020204" pitchFamily="34" charset="0"/>
              </a:rPr>
              <a:t> </a:t>
            </a:r>
            <a:endParaRPr lang="fr-FR" sz="900" dirty="0">
              <a:latin typeface="Century Gothic" panose="020B0502020202020204" pitchFamily="34" charset="0"/>
            </a:endParaRPr>
          </a:p>
          <a:p>
            <a:r>
              <a:rPr lang="fr-FR" sz="900" b="1" u="sng" dirty="0">
                <a:latin typeface="Century Gothic" panose="020B0502020202020204" pitchFamily="34" charset="0"/>
              </a:rPr>
              <a:t>ORDRE DU JOUR</a:t>
            </a:r>
            <a:endParaRPr lang="fr-FR" sz="900" dirty="0">
              <a:latin typeface="Century Gothic" panose="020B0502020202020204" pitchFamily="34" charset="0"/>
            </a:endParaRPr>
          </a:p>
          <a:p>
            <a:r>
              <a:rPr lang="fr-FR" sz="900" b="1" dirty="0">
                <a:latin typeface="Century Gothic" panose="020B0502020202020204" pitchFamily="34" charset="0"/>
              </a:rPr>
              <a:t> </a:t>
            </a:r>
            <a:endParaRPr lang="fr-FR" sz="900" dirty="0">
              <a:latin typeface="Century Gothic" panose="020B0502020202020204" pitchFamily="34" charset="0"/>
            </a:endParaRPr>
          </a:p>
          <a:p>
            <a:r>
              <a:rPr lang="fr-FR" sz="900" dirty="0">
                <a:latin typeface="Century Gothic" panose="020B0502020202020204" pitchFamily="34" charset="0"/>
              </a:rPr>
              <a:t>1 – Approbation du procès-verbal du CM du 13 décembre 2022,</a:t>
            </a:r>
          </a:p>
          <a:p>
            <a:r>
              <a:rPr lang="fr-FR" sz="900" dirty="0">
                <a:latin typeface="Century Gothic" panose="020B0502020202020204" pitchFamily="34" charset="0"/>
              </a:rPr>
              <a:t>2 – Délibération portant sur une demande de subvention au titre des amendes de police,</a:t>
            </a:r>
          </a:p>
          <a:p>
            <a:r>
              <a:rPr lang="fr-FR" sz="900" dirty="0">
                <a:latin typeface="Century Gothic" panose="020B0502020202020204" pitchFamily="34" charset="0"/>
              </a:rPr>
              <a:t>3 – Délibération portant sur la rémunération de l’agent recenseur,</a:t>
            </a:r>
          </a:p>
          <a:p>
            <a:r>
              <a:rPr lang="fr-FR" sz="900" dirty="0">
                <a:latin typeface="Century Gothic" panose="020B0502020202020204" pitchFamily="34" charset="0"/>
              </a:rPr>
              <a:t>4 – Délibération portant sur le recrutement d’un CDD (surcroît d’activité),</a:t>
            </a:r>
          </a:p>
          <a:p>
            <a:r>
              <a:rPr lang="fr-FR" sz="900" dirty="0">
                <a:latin typeface="Century Gothic" panose="020B0502020202020204" pitchFamily="34" charset="0"/>
              </a:rPr>
              <a:t>5 – Délibération portant sur le Fonds de Concours 2022,</a:t>
            </a:r>
          </a:p>
          <a:p>
            <a:r>
              <a:rPr lang="fr-FR" sz="900" dirty="0">
                <a:latin typeface="Century Gothic" panose="020B0502020202020204" pitchFamily="34" charset="0"/>
              </a:rPr>
              <a:t>6 – Point urbanisme.</a:t>
            </a:r>
          </a:p>
          <a:p>
            <a:r>
              <a:rPr lang="fr-FR" sz="900" dirty="0">
                <a:latin typeface="Century Gothic" panose="020B0502020202020204" pitchFamily="34" charset="0"/>
              </a:rPr>
              <a:t> </a:t>
            </a:r>
          </a:p>
          <a:p>
            <a:r>
              <a:rPr lang="fr-FR" sz="900" dirty="0">
                <a:latin typeface="Century Gothic" panose="020B0502020202020204" pitchFamily="34" charset="0"/>
              </a:rPr>
              <a:t>Secrétaire de séance élu à l’unanimité : Léa CHELABI</a:t>
            </a:r>
          </a:p>
          <a:p>
            <a:endParaRPr lang="fr-FR" sz="900" dirty="0">
              <a:latin typeface="Century Gothic" panose="020B0502020202020204" pitchFamily="34" charset="0"/>
            </a:endParaRPr>
          </a:p>
          <a:p>
            <a:r>
              <a:rPr lang="fr-FR" sz="900" dirty="0">
                <a:latin typeface="Century Gothic" panose="020B0502020202020204" pitchFamily="34" charset="0"/>
              </a:rPr>
              <a:t>Avant de commencer la séance, Mme le Maire demande à ce que le point 6, concernant l’urbanisme soit supprimé de la séance et reporté au prochain conseil.</a:t>
            </a:r>
          </a:p>
          <a:p>
            <a:r>
              <a:rPr lang="fr-FR" sz="900" dirty="0">
                <a:latin typeface="Century Gothic" panose="020B0502020202020204" pitchFamily="34" charset="0"/>
              </a:rPr>
              <a:t> </a:t>
            </a:r>
          </a:p>
          <a:p>
            <a:pPr lvl="0"/>
            <a:r>
              <a:rPr lang="fr-FR" sz="900" b="1" dirty="0">
                <a:latin typeface="Century Gothic" panose="020B0502020202020204" pitchFamily="34" charset="0"/>
              </a:rPr>
              <a:t>Le Conseil Municipal, après en avoir délibéré, vote POUR à l’unanimité.</a:t>
            </a:r>
            <a:endParaRPr lang="fr-FR" sz="900" dirty="0">
              <a:latin typeface="Century Gothic" panose="020B0502020202020204" pitchFamily="34" charset="0"/>
            </a:endParaRPr>
          </a:p>
          <a:p>
            <a:r>
              <a:rPr lang="fr-FR" sz="900" b="1" dirty="0">
                <a:latin typeface="Century Gothic" panose="020B0502020202020204" pitchFamily="34" charset="0"/>
              </a:rPr>
              <a:t> </a:t>
            </a:r>
            <a:endParaRPr lang="fr-FR" sz="900" dirty="0">
              <a:latin typeface="Century Gothic" panose="020B0502020202020204" pitchFamily="34" charset="0"/>
            </a:endParaRPr>
          </a:p>
          <a:p>
            <a:r>
              <a:rPr lang="fr-FR" sz="900" b="1" u="sng" dirty="0">
                <a:latin typeface="Century Gothic" panose="020B0502020202020204" pitchFamily="34" charset="0"/>
              </a:rPr>
              <a:t>1 – Approbation du procès-verbal du CM du 13 décembre 2022,</a:t>
            </a:r>
            <a:endParaRPr lang="fr-FR" sz="900" dirty="0">
              <a:latin typeface="Century Gothic" panose="020B0502020202020204" pitchFamily="34" charset="0"/>
            </a:endParaRPr>
          </a:p>
          <a:p>
            <a:r>
              <a:rPr lang="fr-FR" sz="900" b="1" dirty="0">
                <a:latin typeface="Century Gothic" panose="020B0502020202020204" pitchFamily="34" charset="0"/>
              </a:rPr>
              <a:t>Le Conseil Municipal, après en avoir délibéré, décide à l’unanimité, d’approuver le procès-verbal du Conseil Municipal du 13 décembre 2022.</a:t>
            </a:r>
            <a:endParaRPr lang="fr-FR" sz="900" dirty="0">
              <a:latin typeface="Century Gothic" panose="020B0502020202020204" pitchFamily="34" charset="0"/>
            </a:endParaRPr>
          </a:p>
          <a:p>
            <a:r>
              <a:rPr lang="fr-FR" sz="900" b="1" dirty="0">
                <a:latin typeface="Century Gothic" panose="020B0502020202020204" pitchFamily="34" charset="0"/>
              </a:rPr>
              <a:t> </a:t>
            </a:r>
            <a:endParaRPr lang="fr-FR" sz="900" dirty="0">
              <a:latin typeface="Century Gothic" panose="020B0502020202020204" pitchFamily="34" charset="0"/>
            </a:endParaRPr>
          </a:p>
          <a:p>
            <a:r>
              <a:rPr lang="fr-FR" sz="900" b="1" u="sng" dirty="0">
                <a:latin typeface="Century Gothic" panose="020B0502020202020204" pitchFamily="34" charset="0"/>
              </a:rPr>
              <a:t>2 – Délibération portant sur une demande de subvention au titre des amendes de police,</a:t>
            </a:r>
            <a:endParaRPr lang="fr-FR" sz="900" dirty="0">
              <a:latin typeface="Century Gothic" panose="020B0502020202020204" pitchFamily="34" charset="0"/>
            </a:endParaRPr>
          </a:p>
          <a:p>
            <a:r>
              <a:rPr lang="fr-FR" sz="900" dirty="0">
                <a:latin typeface="Century Gothic" panose="020B0502020202020204" pitchFamily="34" charset="0"/>
              </a:rPr>
              <a:t>Mme le Maire explique que les amendes de police sont une subvention accordée par le Département. Pour la deuxième fois, nous la sollicitons. La première, c’était pour les ralentisseurs en 2020. Cette fois-ci, c’est pour la mise en sécurité du chemin de Vazeilles.</a:t>
            </a:r>
          </a:p>
          <a:p>
            <a:r>
              <a:rPr lang="fr-FR" sz="900" dirty="0">
                <a:latin typeface="Century Gothic" panose="020B0502020202020204" pitchFamily="34" charset="0"/>
              </a:rPr>
              <a:t>Mme le Maire tient à remercier François VIALLET pour son implication sur ce dossier.</a:t>
            </a:r>
          </a:p>
          <a:p>
            <a:r>
              <a:rPr lang="fr-FR" sz="900" dirty="0">
                <a:latin typeface="Century Gothic" panose="020B0502020202020204" pitchFamily="34" charset="0"/>
              </a:rPr>
              <a:t>Concernant l’amende de police, il est possible d’obtenir jusqu’à 60 % du montant hors taxe des travaux et, généralement, cela ne peut pas être moins de 50 %.</a:t>
            </a:r>
          </a:p>
        </p:txBody>
      </p:sp>
      <p:graphicFrame>
        <p:nvGraphicFramePr>
          <p:cNvPr id="10" name="Tableau 9"/>
          <p:cNvGraphicFramePr>
            <a:graphicFrameLocks noGrp="1"/>
          </p:cNvGraphicFramePr>
          <p:nvPr>
            <p:extLst>
              <p:ext uri="{D42A27DB-BD31-4B8C-83A1-F6EECF244321}">
                <p14:modId xmlns:p14="http://schemas.microsoft.com/office/powerpoint/2010/main" val="3350851537"/>
              </p:ext>
            </p:extLst>
          </p:nvPr>
        </p:nvGraphicFramePr>
        <p:xfrm>
          <a:off x="312242" y="6173848"/>
          <a:ext cx="4117340" cy="1797495"/>
        </p:xfrm>
        <a:graphic>
          <a:graphicData uri="http://schemas.openxmlformats.org/drawingml/2006/table">
            <a:tbl>
              <a:tblPr firstRow="1" firstCol="1" bandRow="1">
                <a:tableStyleId>{5C22544A-7EE6-4342-B048-85BDC9FD1C3A}</a:tableStyleId>
              </a:tblPr>
              <a:tblGrid>
                <a:gridCol w="2016224">
                  <a:extLst>
                    <a:ext uri="{9D8B030D-6E8A-4147-A177-3AD203B41FA5}">
                      <a16:colId xmlns:a16="http://schemas.microsoft.com/office/drawing/2014/main" val="20000"/>
                    </a:ext>
                  </a:extLst>
                </a:gridCol>
                <a:gridCol w="2101116">
                  <a:extLst>
                    <a:ext uri="{9D8B030D-6E8A-4147-A177-3AD203B41FA5}">
                      <a16:colId xmlns:a16="http://schemas.microsoft.com/office/drawing/2014/main" val="20001"/>
                    </a:ext>
                  </a:extLst>
                </a:gridCol>
              </a:tblGrid>
              <a:tr h="0">
                <a:tc>
                  <a:txBody>
                    <a:bodyPr/>
                    <a:lstStyle/>
                    <a:p>
                      <a:pPr>
                        <a:lnSpc>
                          <a:spcPct val="115000"/>
                        </a:lnSpc>
                        <a:spcAft>
                          <a:spcPts val="0"/>
                        </a:spcAft>
                      </a:pPr>
                      <a:r>
                        <a:rPr lang="fr-FR" sz="800" dirty="0">
                          <a:effectLst/>
                          <a:latin typeface="Century Gothic" panose="020B0502020202020204" pitchFamily="34" charset="0"/>
                        </a:rPr>
                        <a:t>Montant des dépenses</a:t>
                      </a:r>
                      <a:endParaRPr lang="fr-FR" sz="1100" dirty="0">
                        <a:effectLst/>
                        <a:latin typeface="Century Gothic" panose="020B0502020202020204" pitchFamily="34" charset="0"/>
                        <a:ea typeface="Calibri"/>
                        <a:cs typeface="Times New Roman"/>
                      </a:endParaRPr>
                    </a:p>
                  </a:txBody>
                  <a:tcPr marL="68580" marR="68580" marT="0" marB="0"/>
                </a:tc>
                <a:tc>
                  <a:txBody>
                    <a:bodyPr/>
                    <a:lstStyle/>
                    <a:p>
                      <a:pPr>
                        <a:lnSpc>
                          <a:spcPct val="115000"/>
                        </a:lnSpc>
                        <a:spcAft>
                          <a:spcPts val="0"/>
                        </a:spcAft>
                      </a:pPr>
                      <a:r>
                        <a:rPr lang="fr-FR" sz="800">
                          <a:effectLst/>
                          <a:latin typeface="Century Gothic" panose="020B0502020202020204" pitchFamily="34" charset="0"/>
                        </a:rPr>
                        <a:t>En euros</a:t>
                      </a:r>
                      <a:endParaRPr lang="fr-FR" sz="1100">
                        <a:effectLst/>
                        <a:latin typeface="Century Gothic" panose="020B0502020202020204" pitchFamily="34" charset="0"/>
                        <a:ea typeface="Calibri"/>
                        <a:cs typeface="Times New Roman"/>
                      </a:endParaRPr>
                    </a:p>
                  </a:txBody>
                  <a:tcPr marL="68580" marR="68580" marT="0" marB="0"/>
                </a:tc>
                <a:extLst>
                  <a:ext uri="{0D108BD9-81ED-4DB2-BD59-A6C34878D82A}">
                    <a16:rowId xmlns:a16="http://schemas.microsoft.com/office/drawing/2014/main" val="10000"/>
                  </a:ext>
                </a:extLst>
              </a:tr>
              <a:tr h="163195">
                <a:tc>
                  <a:txBody>
                    <a:bodyPr/>
                    <a:lstStyle/>
                    <a:p>
                      <a:pPr>
                        <a:lnSpc>
                          <a:spcPct val="115000"/>
                        </a:lnSpc>
                        <a:spcAft>
                          <a:spcPts val="0"/>
                        </a:spcAft>
                      </a:pPr>
                      <a:r>
                        <a:rPr lang="fr-FR" sz="800" dirty="0">
                          <a:effectLst/>
                          <a:latin typeface="Century Gothic" panose="020B0502020202020204" pitchFamily="34" charset="0"/>
                        </a:rPr>
                        <a:t>Terrassement</a:t>
                      </a:r>
                      <a:endParaRPr lang="fr-FR" sz="1100" dirty="0">
                        <a:effectLst/>
                        <a:latin typeface="Century Gothic" panose="020B0502020202020204" pitchFamily="34" charset="0"/>
                        <a:ea typeface="Calibri"/>
                        <a:cs typeface="Times New Roman"/>
                      </a:endParaRPr>
                    </a:p>
                  </a:txBody>
                  <a:tcPr marL="68580" marR="68580" marT="0" marB="0"/>
                </a:tc>
                <a:tc>
                  <a:txBody>
                    <a:bodyPr/>
                    <a:lstStyle/>
                    <a:p>
                      <a:pPr>
                        <a:lnSpc>
                          <a:spcPct val="115000"/>
                        </a:lnSpc>
                        <a:spcAft>
                          <a:spcPts val="0"/>
                        </a:spcAft>
                      </a:pPr>
                      <a:r>
                        <a:rPr lang="fr-FR" sz="800">
                          <a:effectLst/>
                          <a:latin typeface="Century Gothic" panose="020B0502020202020204" pitchFamily="34" charset="0"/>
                        </a:rPr>
                        <a:t>2 500</a:t>
                      </a:r>
                      <a:endParaRPr lang="fr-FR" sz="1100">
                        <a:effectLst/>
                        <a:latin typeface="Century Gothic" panose="020B0502020202020204" pitchFamily="34" charset="0"/>
                        <a:ea typeface="Calibri"/>
                        <a:cs typeface="Times New Roman"/>
                      </a:endParaRPr>
                    </a:p>
                  </a:txBody>
                  <a:tcPr marL="68580" marR="68580" marT="0" marB="0"/>
                </a:tc>
                <a:extLst>
                  <a:ext uri="{0D108BD9-81ED-4DB2-BD59-A6C34878D82A}">
                    <a16:rowId xmlns:a16="http://schemas.microsoft.com/office/drawing/2014/main" val="10001"/>
                  </a:ext>
                </a:extLst>
              </a:tr>
              <a:tr h="153035">
                <a:tc>
                  <a:txBody>
                    <a:bodyPr/>
                    <a:lstStyle/>
                    <a:p>
                      <a:pPr>
                        <a:lnSpc>
                          <a:spcPct val="115000"/>
                        </a:lnSpc>
                        <a:spcAft>
                          <a:spcPts val="0"/>
                        </a:spcAft>
                      </a:pPr>
                      <a:r>
                        <a:rPr lang="fr-FR" sz="800">
                          <a:effectLst/>
                          <a:latin typeface="Century Gothic" panose="020B0502020202020204" pitchFamily="34" charset="0"/>
                        </a:rPr>
                        <a:t>Rampe d’accès</a:t>
                      </a:r>
                      <a:endParaRPr lang="fr-FR" sz="1100">
                        <a:effectLst/>
                        <a:latin typeface="Century Gothic" panose="020B0502020202020204" pitchFamily="34" charset="0"/>
                        <a:ea typeface="Calibri"/>
                        <a:cs typeface="Times New Roman"/>
                      </a:endParaRPr>
                    </a:p>
                  </a:txBody>
                  <a:tcPr marL="68580" marR="68580" marT="0" marB="0"/>
                </a:tc>
                <a:tc>
                  <a:txBody>
                    <a:bodyPr/>
                    <a:lstStyle/>
                    <a:p>
                      <a:pPr>
                        <a:lnSpc>
                          <a:spcPct val="115000"/>
                        </a:lnSpc>
                        <a:spcAft>
                          <a:spcPts val="0"/>
                        </a:spcAft>
                      </a:pPr>
                      <a:r>
                        <a:rPr lang="fr-FR" sz="800">
                          <a:effectLst/>
                          <a:latin typeface="Century Gothic" panose="020B0502020202020204" pitchFamily="34" charset="0"/>
                        </a:rPr>
                        <a:t>1 700</a:t>
                      </a:r>
                      <a:endParaRPr lang="fr-FR" sz="1100">
                        <a:effectLst/>
                        <a:latin typeface="Century Gothic" panose="020B0502020202020204" pitchFamily="34" charset="0"/>
                        <a:ea typeface="Calibri"/>
                        <a:cs typeface="Times New Roman"/>
                      </a:endParaRPr>
                    </a:p>
                  </a:txBody>
                  <a:tcPr marL="68580" marR="68580" marT="0" marB="0"/>
                </a:tc>
                <a:extLst>
                  <a:ext uri="{0D108BD9-81ED-4DB2-BD59-A6C34878D82A}">
                    <a16:rowId xmlns:a16="http://schemas.microsoft.com/office/drawing/2014/main" val="10002"/>
                  </a:ext>
                </a:extLst>
              </a:tr>
              <a:tr h="163195">
                <a:tc>
                  <a:txBody>
                    <a:bodyPr/>
                    <a:lstStyle/>
                    <a:p>
                      <a:pPr>
                        <a:lnSpc>
                          <a:spcPct val="115000"/>
                        </a:lnSpc>
                        <a:spcAft>
                          <a:spcPts val="0"/>
                        </a:spcAft>
                      </a:pPr>
                      <a:r>
                        <a:rPr lang="fr-FR" sz="800" dirty="0">
                          <a:effectLst/>
                          <a:latin typeface="Century Gothic" panose="020B0502020202020204" pitchFamily="34" charset="0"/>
                        </a:rPr>
                        <a:t>Enrobé</a:t>
                      </a:r>
                      <a:endParaRPr lang="fr-FR" sz="1100" dirty="0">
                        <a:effectLst/>
                        <a:latin typeface="Century Gothic" panose="020B0502020202020204" pitchFamily="34" charset="0"/>
                        <a:ea typeface="Calibri"/>
                        <a:cs typeface="Times New Roman"/>
                      </a:endParaRPr>
                    </a:p>
                  </a:txBody>
                  <a:tcPr marL="68580" marR="68580" marT="0" marB="0"/>
                </a:tc>
                <a:tc>
                  <a:txBody>
                    <a:bodyPr/>
                    <a:lstStyle/>
                    <a:p>
                      <a:pPr>
                        <a:lnSpc>
                          <a:spcPct val="115000"/>
                        </a:lnSpc>
                        <a:spcAft>
                          <a:spcPts val="0"/>
                        </a:spcAft>
                      </a:pPr>
                      <a:r>
                        <a:rPr lang="fr-FR" sz="800">
                          <a:effectLst/>
                          <a:latin typeface="Century Gothic" panose="020B0502020202020204" pitchFamily="34" charset="0"/>
                        </a:rPr>
                        <a:t>3 262,20</a:t>
                      </a:r>
                      <a:endParaRPr lang="fr-FR" sz="1100">
                        <a:effectLst/>
                        <a:latin typeface="Century Gothic" panose="020B0502020202020204" pitchFamily="34" charset="0"/>
                        <a:ea typeface="Calibri"/>
                        <a:cs typeface="Times New Roman"/>
                      </a:endParaRPr>
                    </a:p>
                  </a:txBody>
                  <a:tcPr marL="68580" marR="68580" marT="0" marB="0"/>
                </a:tc>
                <a:extLst>
                  <a:ext uri="{0D108BD9-81ED-4DB2-BD59-A6C34878D82A}">
                    <a16:rowId xmlns:a16="http://schemas.microsoft.com/office/drawing/2014/main" val="10003"/>
                  </a:ext>
                </a:extLst>
              </a:tr>
              <a:tr h="153035">
                <a:tc>
                  <a:txBody>
                    <a:bodyPr/>
                    <a:lstStyle/>
                    <a:p>
                      <a:pPr>
                        <a:lnSpc>
                          <a:spcPct val="115000"/>
                        </a:lnSpc>
                        <a:spcAft>
                          <a:spcPts val="0"/>
                        </a:spcAft>
                      </a:pPr>
                      <a:r>
                        <a:rPr lang="fr-FR" sz="800">
                          <a:effectLst/>
                          <a:latin typeface="Century Gothic" panose="020B0502020202020204" pitchFamily="34" charset="0"/>
                        </a:rPr>
                        <a:t>Marquage</a:t>
                      </a:r>
                      <a:endParaRPr lang="fr-FR" sz="1100">
                        <a:effectLst/>
                        <a:latin typeface="Century Gothic" panose="020B0502020202020204" pitchFamily="34" charset="0"/>
                        <a:ea typeface="Calibri"/>
                        <a:cs typeface="Times New Roman"/>
                      </a:endParaRPr>
                    </a:p>
                  </a:txBody>
                  <a:tcPr marL="68580" marR="68580" marT="0" marB="0"/>
                </a:tc>
                <a:tc>
                  <a:txBody>
                    <a:bodyPr/>
                    <a:lstStyle/>
                    <a:p>
                      <a:pPr>
                        <a:lnSpc>
                          <a:spcPct val="115000"/>
                        </a:lnSpc>
                        <a:spcAft>
                          <a:spcPts val="0"/>
                        </a:spcAft>
                      </a:pPr>
                      <a:r>
                        <a:rPr lang="fr-FR" sz="800" dirty="0">
                          <a:effectLst/>
                          <a:latin typeface="Century Gothic" panose="020B0502020202020204" pitchFamily="34" charset="0"/>
                        </a:rPr>
                        <a:t>   150</a:t>
                      </a:r>
                      <a:endParaRPr lang="fr-FR" sz="1100" dirty="0">
                        <a:effectLst/>
                        <a:latin typeface="Century Gothic" panose="020B0502020202020204" pitchFamily="34" charset="0"/>
                        <a:ea typeface="Calibri"/>
                        <a:cs typeface="Times New Roman"/>
                      </a:endParaRPr>
                    </a:p>
                  </a:txBody>
                  <a:tcPr marL="68580" marR="68580" marT="0" marB="0"/>
                </a:tc>
                <a:extLst>
                  <a:ext uri="{0D108BD9-81ED-4DB2-BD59-A6C34878D82A}">
                    <a16:rowId xmlns:a16="http://schemas.microsoft.com/office/drawing/2014/main" val="10004"/>
                  </a:ext>
                </a:extLst>
              </a:tr>
              <a:tr h="163195">
                <a:tc>
                  <a:txBody>
                    <a:bodyPr/>
                    <a:lstStyle/>
                    <a:p>
                      <a:pPr>
                        <a:lnSpc>
                          <a:spcPct val="115000"/>
                        </a:lnSpc>
                        <a:spcAft>
                          <a:spcPts val="0"/>
                        </a:spcAft>
                      </a:pPr>
                      <a:r>
                        <a:rPr lang="fr-FR" sz="800">
                          <a:effectLst/>
                          <a:latin typeface="Century Gothic" panose="020B0502020202020204" pitchFamily="34" charset="0"/>
                        </a:rPr>
                        <a:t>Total HT</a:t>
                      </a:r>
                      <a:endParaRPr lang="fr-FR" sz="1100">
                        <a:effectLst/>
                        <a:latin typeface="Century Gothic" panose="020B0502020202020204" pitchFamily="34" charset="0"/>
                        <a:ea typeface="Calibri"/>
                        <a:cs typeface="Times New Roman"/>
                      </a:endParaRPr>
                    </a:p>
                  </a:txBody>
                  <a:tcPr marL="68580" marR="68580" marT="0" marB="0"/>
                </a:tc>
                <a:tc>
                  <a:txBody>
                    <a:bodyPr/>
                    <a:lstStyle/>
                    <a:p>
                      <a:pPr>
                        <a:lnSpc>
                          <a:spcPct val="115000"/>
                        </a:lnSpc>
                        <a:spcAft>
                          <a:spcPts val="0"/>
                        </a:spcAft>
                      </a:pPr>
                      <a:r>
                        <a:rPr lang="fr-FR" sz="800">
                          <a:effectLst/>
                          <a:latin typeface="Century Gothic" panose="020B0502020202020204" pitchFamily="34" charset="0"/>
                        </a:rPr>
                        <a:t>7 612,20</a:t>
                      </a:r>
                      <a:endParaRPr lang="fr-FR" sz="1100">
                        <a:effectLst/>
                        <a:latin typeface="Century Gothic" panose="020B0502020202020204" pitchFamily="34" charset="0"/>
                        <a:ea typeface="Calibri"/>
                        <a:cs typeface="Times New Roman"/>
                      </a:endParaRPr>
                    </a:p>
                  </a:txBody>
                  <a:tcPr marL="68580" marR="68580" marT="0" marB="0"/>
                </a:tc>
                <a:extLst>
                  <a:ext uri="{0D108BD9-81ED-4DB2-BD59-A6C34878D82A}">
                    <a16:rowId xmlns:a16="http://schemas.microsoft.com/office/drawing/2014/main" val="10005"/>
                  </a:ext>
                </a:extLst>
              </a:tr>
              <a:tr h="153035">
                <a:tc>
                  <a:txBody>
                    <a:bodyPr/>
                    <a:lstStyle/>
                    <a:p>
                      <a:pPr>
                        <a:lnSpc>
                          <a:spcPct val="115000"/>
                        </a:lnSpc>
                        <a:spcAft>
                          <a:spcPts val="0"/>
                        </a:spcAft>
                      </a:pPr>
                      <a:r>
                        <a:rPr lang="fr-FR" sz="800">
                          <a:effectLst/>
                          <a:latin typeface="Century Gothic" panose="020B0502020202020204" pitchFamily="34" charset="0"/>
                        </a:rPr>
                        <a:t>TVA</a:t>
                      </a:r>
                      <a:endParaRPr lang="fr-FR" sz="1100">
                        <a:effectLst/>
                        <a:latin typeface="Century Gothic" panose="020B0502020202020204" pitchFamily="34" charset="0"/>
                        <a:ea typeface="Calibri"/>
                        <a:cs typeface="Times New Roman"/>
                      </a:endParaRPr>
                    </a:p>
                  </a:txBody>
                  <a:tcPr marL="68580" marR="68580" marT="0" marB="0"/>
                </a:tc>
                <a:tc>
                  <a:txBody>
                    <a:bodyPr/>
                    <a:lstStyle/>
                    <a:p>
                      <a:pPr>
                        <a:lnSpc>
                          <a:spcPct val="115000"/>
                        </a:lnSpc>
                        <a:spcAft>
                          <a:spcPts val="0"/>
                        </a:spcAft>
                      </a:pPr>
                      <a:r>
                        <a:rPr lang="fr-FR" sz="800">
                          <a:effectLst/>
                          <a:latin typeface="Century Gothic" panose="020B0502020202020204" pitchFamily="34" charset="0"/>
                        </a:rPr>
                        <a:t>1 522,44</a:t>
                      </a:r>
                      <a:endParaRPr lang="fr-FR" sz="1100">
                        <a:effectLst/>
                        <a:latin typeface="Century Gothic" panose="020B0502020202020204" pitchFamily="34" charset="0"/>
                        <a:ea typeface="Calibri"/>
                        <a:cs typeface="Times New Roman"/>
                      </a:endParaRPr>
                    </a:p>
                  </a:txBody>
                  <a:tcPr marL="68580" marR="68580" marT="0" marB="0"/>
                </a:tc>
                <a:extLst>
                  <a:ext uri="{0D108BD9-81ED-4DB2-BD59-A6C34878D82A}">
                    <a16:rowId xmlns:a16="http://schemas.microsoft.com/office/drawing/2014/main" val="10006"/>
                  </a:ext>
                </a:extLst>
              </a:tr>
              <a:tr h="163195">
                <a:tc>
                  <a:txBody>
                    <a:bodyPr/>
                    <a:lstStyle/>
                    <a:p>
                      <a:pPr>
                        <a:lnSpc>
                          <a:spcPct val="115000"/>
                        </a:lnSpc>
                        <a:spcAft>
                          <a:spcPts val="0"/>
                        </a:spcAft>
                      </a:pPr>
                      <a:r>
                        <a:rPr lang="fr-FR" sz="800">
                          <a:effectLst/>
                          <a:latin typeface="Century Gothic" panose="020B0502020202020204" pitchFamily="34" charset="0"/>
                        </a:rPr>
                        <a:t>Total TTC</a:t>
                      </a:r>
                      <a:endParaRPr lang="fr-FR" sz="1100">
                        <a:effectLst/>
                        <a:latin typeface="Century Gothic" panose="020B0502020202020204" pitchFamily="34" charset="0"/>
                        <a:ea typeface="Calibri"/>
                        <a:cs typeface="Times New Roman"/>
                      </a:endParaRPr>
                    </a:p>
                  </a:txBody>
                  <a:tcPr marL="68580" marR="68580" marT="0" marB="0"/>
                </a:tc>
                <a:tc>
                  <a:txBody>
                    <a:bodyPr/>
                    <a:lstStyle/>
                    <a:p>
                      <a:pPr>
                        <a:lnSpc>
                          <a:spcPct val="115000"/>
                        </a:lnSpc>
                        <a:spcAft>
                          <a:spcPts val="0"/>
                        </a:spcAft>
                      </a:pPr>
                      <a:r>
                        <a:rPr lang="fr-FR" sz="800">
                          <a:effectLst/>
                          <a:latin typeface="Century Gothic" panose="020B0502020202020204" pitchFamily="34" charset="0"/>
                        </a:rPr>
                        <a:t>9 134,64</a:t>
                      </a:r>
                      <a:endParaRPr lang="fr-FR" sz="1100">
                        <a:effectLst/>
                        <a:latin typeface="Century Gothic" panose="020B0502020202020204" pitchFamily="34" charset="0"/>
                        <a:ea typeface="Calibri"/>
                        <a:cs typeface="Times New Roman"/>
                      </a:endParaRPr>
                    </a:p>
                  </a:txBody>
                  <a:tcPr marL="68580" marR="68580" marT="0" marB="0"/>
                </a:tc>
                <a:extLst>
                  <a:ext uri="{0D108BD9-81ED-4DB2-BD59-A6C34878D82A}">
                    <a16:rowId xmlns:a16="http://schemas.microsoft.com/office/drawing/2014/main" val="10007"/>
                  </a:ext>
                </a:extLst>
              </a:tr>
              <a:tr h="153035">
                <a:tc>
                  <a:txBody>
                    <a:bodyPr/>
                    <a:lstStyle/>
                    <a:p>
                      <a:pPr>
                        <a:lnSpc>
                          <a:spcPct val="115000"/>
                        </a:lnSpc>
                        <a:spcAft>
                          <a:spcPts val="0"/>
                        </a:spcAft>
                      </a:pPr>
                      <a:r>
                        <a:rPr lang="fr-FR" sz="800">
                          <a:effectLst/>
                          <a:latin typeface="Century Gothic" panose="020B0502020202020204" pitchFamily="34" charset="0"/>
                        </a:rPr>
                        <a:t>Montant estimé de la subvention (50%)</a:t>
                      </a:r>
                      <a:endParaRPr lang="fr-FR" sz="1100">
                        <a:effectLst/>
                        <a:latin typeface="Century Gothic" panose="020B0502020202020204" pitchFamily="34" charset="0"/>
                        <a:ea typeface="Calibri"/>
                        <a:cs typeface="Times New Roman"/>
                      </a:endParaRPr>
                    </a:p>
                  </a:txBody>
                  <a:tcPr marL="68580" marR="68580" marT="0" marB="0"/>
                </a:tc>
                <a:tc>
                  <a:txBody>
                    <a:bodyPr/>
                    <a:lstStyle/>
                    <a:p>
                      <a:pPr>
                        <a:lnSpc>
                          <a:spcPct val="115000"/>
                        </a:lnSpc>
                        <a:spcAft>
                          <a:spcPts val="0"/>
                        </a:spcAft>
                      </a:pPr>
                      <a:r>
                        <a:rPr lang="fr-FR" sz="800">
                          <a:effectLst/>
                          <a:latin typeface="Century Gothic" panose="020B0502020202020204" pitchFamily="34" charset="0"/>
                        </a:rPr>
                        <a:t>3 806,10</a:t>
                      </a:r>
                      <a:endParaRPr lang="fr-FR" sz="1100">
                        <a:effectLst/>
                        <a:latin typeface="Century Gothic" panose="020B0502020202020204" pitchFamily="34" charset="0"/>
                        <a:ea typeface="Calibri"/>
                        <a:cs typeface="Times New Roman"/>
                      </a:endParaRPr>
                    </a:p>
                  </a:txBody>
                  <a:tcPr marL="68580" marR="68580" marT="0" marB="0"/>
                </a:tc>
                <a:extLst>
                  <a:ext uri="{0D108BD9-81ED-4DB2-BD59-A6C34878D82A}">
                    <a16:rowId xmlns:a16="http://schemas.microsoft.com/office/drawing/2014/main" val="10008"/>
                  </a:ext>
                </a:extLst>
              </a:tr>
              <a:tr h="163195">
                <a:tc>
                  <a:txBody>
                    <a:bodyPr/>
                    <a:lstStyle/>
                    <a:p>
                      <a:pPr>
                        <a:lnSpc>
                          <a:spcPct val="115000"/>
                        </a:lnSpc>
                        <a:spcAft>
                          <a:spcPts val="0"/>
                        </a:spcAft>
                      </a:pPr>
                      <a:r>
                        <a:rPr lang="fr-FR" sz="800">
                          <a:effectLst/>
                          <a:latin typeface="Century Gothic" panose="020B0502020202020204" pitchFamily="34" charset="0"/>
                        </a:rPr>
                        <a:t>Reste à charge</a:t>
                      </a:r>
                      <a:endParaRPr lang="fr-FR" sz="1100">
                        <a:effectLst/>
                        <a:latin typeface="Century Gothic" panose="020B0502020202020204" pitchFamily="34" charset="0"/>
                        <a:ea typeface="Calibri"/>
                        <a:cs typeface="Times New Roman"/>
                      </a:endParaRPr>
                    </a:p>
                  </a:txBody>
                  <a:tcPr marL="68580" marR="68580" marT="0" marB="0"/>
                </a:tc>
                <a:tc>
                  <a:txBody>
                    <a:bodyPr/>
                    <a:lstStyle/>
                    <a:p>
                      <a:pPr>
                        <a:lnSpc>
                          <a:spcPct val="115000"/>
                        </a:lnSpc>
                        <a:spcAft>
                          <a:spcPts val="0"/>
                        </a:spcAft>
                      </a:pPr>
                      <a:r>
                        <a:rPr lang="fr-FR" sz="800">
                          <a:effectLst/>
                          <a:latin typeface="Century Gothic" panose="020B0502020202020204" pitchFamily="34" charset="0"/>
                        </a:rPr>
                        <a:t>3 806,10</a:t>
                      </a:r>
                      <a:endParaRPr lang="fr-FR" sz="1100">
                        <a:effectLst/>
                        <a:latin typeface="Century Gothic" panose="020B0502020202020204" pitchFamily="34" charset="0"/>
                        <a:ea typeface="Calibri"/>
                        <a:cs typeface="Times New Roman"/>
                      </a:endParaRPr>
                    </a:p>
                  </a:txBody>
                  <a:tcPr marL="68580" marR="68580" marT="0" marB="0"/>
                </a:tc>
                <a:extLst>
                  <a:ext uri="{0D108BD9-81ED-4DB2-BD59-A6C34878D82A}">
                    <a16:rowId xmlns:a16="http://schemas.microsoft.com/office/drawing/2014/main" val="10009"/>
                  </a:ext>
                </a:extLst>
              </a:tr>
              <a:tr h="48895">
                <a:tc>
                  <a:txBody>
                    <a:bodyPr/>
                    <a:lstStyle/>
                    <a:p>
                      <a:pPr>
                        <a:lnSpc>
                          <a:spcPct val="115000"/>
                        </a:lnSpc>
                        <a:spcAft>
                          <a:spcPts val="0"/>
                        </a:spcAft>
                      </a:pPr>
                      <a:r>
                        <a:rPr lang="fr-FR" sz="800">
                          <a:effectLst/>
                          <a:latin typeface="Century Gothic" panose="020B0502020202020204" pitchFamily="34" charset="0"/>
                        </a:rPr>
                        <a:t> </a:t>
                      </a:r>
                      <a:endParaRPr lang="fr-FR" sz="1100">
                        <a:effectLst/>
                        <a:latin typeface="Century Gothic" panose="020B0502020202020204" pitchFamily="34" charset="0"/>
                        <a:ea typeface="Calibri"/>
                        <a:cs typeface="Times New Roman"/>
                      </a:endParaRPr>
                    </a:p>
                  </a:txBody>
                  <a:tcPr marL="68580" marR="68580" marT="0" marB="0"/>
                </a:tc>
                <a:tc>
                  <a:txBody>
                    <a:bodyPr/>
                    <a:lstStyle/>
                    <a:p>
                      <a:pPr>
                        <a:lnSpc>
                          <a:spcPct val="115000"/>
                        </a:lnSpc>
                        <a:spcAft>
                          <a:spcPts val="0"/>
                        </a:spcAft>
                      </a:pPr>
                      <a:r>
                        <a:rPr lang="fr-FR" sz="800" dirty="0">
                          <a:effectLst/>
                          <a:latin typeface="Century Gothic" panose="020B0502020202020204" pitchFamily="34" charset="0"/>
                        </a:rPr>
                        <a:t> </a:t>
                      </a:r>
                      <a:endParaRPr lang="fr-FR" sz="1100" dirty="0">
                        <a:effectLst/>
                        <a:latin typeface="Century Gothic" panose="020B0502020202020204" pitchFamily="34" charset="0"/>
                        <a:ea typeface="Calibri"/>
                        <a:cs typeface="Times New Roman"/>
                      </a:endParaRPr>
                    </a:p>
                  </a:txBody>
                  <a:tcPr marL="68580" marR="68580" marT="0" marB="0"/>
                </a:tc>
                <a:extLst>
                  <a:ext uri="{0D108BD9-81ED-4DB2-BD59-A6C34878D82A}">
                    <a16:rowId xmlns:a16="http://schemas.microsoft.com/office/drawing/2014/main" val="10010"/>
                  </a:ext>
                </a:extLst>
              </a:tr>
            </a:tbl>
          </a:graphicData>
        </a:graphic>
      </p:graphicFrame>
      <p:sp>
        <p:nvSpPr>
          <p:cNvPr id="11" name="Rectangle 10"/>
          <p:cNvSpPr/>
          <p:nvPr/>
        </p:nvSpPr>
        <p:spPr>
          <a:xfrm>
            <a:off x="332656" y="7812360"/>
            <a:ext cx="6264696" cy="1338828"/>
          </a:xfrm>
          <a:prstGeom prst="rect">
            <a:avLst/>
          </a:prstGeom>
        </p:spPr>
        <p:txBody>
          <a:bodyPr wrap="square">
            <a:spAutoFit/>
          </a:bodyPr>
          <a:lstStyle/>
          <a:p>
            <a:endParaRPr lang="fr-FR" sz="900" dirty="0">
              <a:latin typeface="Century Gothic" panose="020B0502020202020204" pitchFamily="34" charset="0"/>
            </a:endParaRPr>
          </a:p>
          <a:p>
            <a:r>
              <a:rPr lang="fr-FR" sz="900" dirty="0">
                <a:latin typeface="Century Gothic" panose="020B0502020202020204" pitchFamily="34" charset="0"/>
              </a:rPr>
              <a:t>Cette mise en sécurité vise à mettre en sécurité la voie communale et ses usagers. A rassurer les habitants de </a:t>
            </a:r>
            <a:r>
              <a:rPr lang="fr-FR" sz="900" dirty="0" err="1">
                <a:latin typeface="Century Gothic" panose="020B0502020202020204" pitchFamily="34" charset="0"/>
              </a:rPr>
              <a:t>Vazeilles</a:t>
            </a:r>
            <a:r>
              <a:rPr lang="fr-FR" sz="900" dirty="0">
                <a:latin typeface="Century Gothic" panose="020B0502020202020204" pitchFamily="34" charset="0"/>
              </a:rPr>
              <a:t>.</a:t>
            </a:r>
          </a:p>
          <a:p>
            <a:r>
              <a:rPr lang="fr-FR" sz="900" dirty="0">
                <a:latin typeface="Century Gothic" panose="020B0502020202020204" pitchFamily="34" charset="0"/>
              </a:rPr>
              <a:t> </a:t>
            </a:r>
          </a:p>
          <a:p>
            <a:r>
              <a:rPr lang="fr-FR" sz="900" b="1" dirty="0">
                <a:latin typeface="Century Gothic" panose="020B0502020202020204" pitchFamily="34" charset="0"/>
              </a:rPr>
              <a:t>Le Conseil Municipal, après en avoir délibéré, décide à l’unanimité, de demander la participation financière au titre de la répartition des amendes de police pour le projet :</a:t>
            </a:r>
            <a:endParaRPr lang="fr-FR" sz="900" dirty="0">
              <a:latin typeface="Century Gothic" panose="020B0502020202020204" pitchFamily="34" charset="0"/>
            </a:endParaRPr>
          </a:p>
          <a:p>
            <a:r>
              <a:rPr lang="fr-FR" sz="900" b="1" dirty="0">
                <a:latin typeface="Century Gothic" panose="020B0502020202020204" pitchFamily="34" charset="0"/>
              </a:rPr>
              <a:t>« sécurisation du chemin de </a:t>
            </a:r>
            <a:r>
              <a:rPr lang="fr-FR" sz="900" b="1" dirty="0" err="1">
                <a:latin typeface="Century Gothic" panose="020B0502020202020204" pitchFamily="34" charset="0"/>
              </a:rPr>
              <a:t>Vazeilles</a:t>
            </a:r>
            <a:r>
              <a:rPr lang="fr-FR" sz="900" b="1" dirty="0">
                <a:latin typeface="Century Gothic" panose="020B0502020202020204" pitchFamily="34" charset="0"/>
              </a:rPr>
              <a:t> au niveau de la parcelle ZB3 … » et, d’autoriser Mme le Maire à instruire et signer tous documents relatifs à cette opération.</a:t>
            </a:r>
            <a:endParaRPr lang="fr-FR" sz="900" dirty="0">
              <a:latin typeface="Century Gothic" panose="020B0502020202020204" pitchFamily="34" charset="0"/>
            </a:endParaRPr>
          </a:p>
          <a:p>
            <a:r>
              <a:rPr lang="fr-FR" sz="900" dirty="0">
                <a:latin typeface="Century Gothic" panose="020B0502020202020204" pitchFamily="34" charset="0"/>
              </a:rPr>
              <a:t> </a:t>
            </a:r>
          </a:p>
        </p:txBody>
      </p:sp>
    </p:spTree>
    <p:extLst>
      <p:ext uri="{BB962C8B-B14F-4D97-AF65-F5344CB8AC3E}">
        <p14:creationId xmlns:p14="http://schemas.microsoft.com/office/powerpoint/2010/main" val="2899910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p:txBody>
          <a:bodyPr/>
          <a:lstStyle/>
          <a:p>
            <a:fld id="{5FC1FABE-DE16-4DC5-9B05-F5DA53123318}" type="slidenum">
              <a:rPr lang="fr-FR" smtClean="0"/>
              <a:t>17</a:t>
            </a:fld>
            <a:endParaRPr lang="fr-FR" dirty="0"/>
          </a:p>
        </p:txBody>
      </p:sp>
      <p:sp>
        <p:nvSpPr>
          <p:cNvPr id="2" name="Rectangle 1"/>
          <p:cNvSpPr/>
          <p:nvPr/>
        </p:nvSpPr>
        <p:spPr>
          <a:xfrm>
            <a:off x="209610" y="683568"/>
            <a:ext cx="6336704" cy="7155805"/>
          </a:xfrm>
          <a:prstGeom prst="rect">
            <a:avLst/>
          </a:prstGeom>
        </p:spPr>
        <p:txBody>
          <a:bodyPr wrap="square">
            <a:spAutoFit/>
          </a:bodyPr>
          <a:lstStyle/>
          <a:p>
            <a:r>
              <a:rPr lang="fr-FR" sz="900" b="1" u="sng" dirty="0">
                <a:latin typeface="Century Gothic" panose="020B0502020202020204" pitchFamily="34" charset="0"/>
              </a:rPr>
              <a:t>3 – Délibération portant sur la rémunération de l’agent recenseur,</a:t>
            </a:r>
            <a:endParaRPr lang="fr-FR" sz="900" dirty="0">
              <a:latin typeface="Century Gothic" panose="020B0502020202020204" pitchFamily="34" charset="0"/>
            </a:endParaRPr>
          </a:p>
          <a:p>
            <a:r>
              <a:rPr lang="fr-FR" sz="900" dirty="0">
                <a:latin typeface="Century Gothic" panose="020B0502020202020204" pitchFamily="34" charset="0"/>
              </a:rPr>
              <a:t>Mme le Maire rappelle que la campagne de recensement a démarré le 19 janvier et se poursuit jusqu’au 18 février 2023. Et, profite de ce conseil pour remercier François VIALLET pour son efficacité et sa rigueur sur ce dossier. </a:t>
            </a:r>
          </a:p>
          <a:p>
            <a:r>
              <a:rPr lang="fr-FR" sz="900" dirty="0">
                <a:latin typeface="Century Gothic" panose="020B0502020202020204" pitchFamily="34" charset="0"/>
              </a:rPr>
              <a:t>L’état aide les communes pour cette opération de recensement, en versant aux communes une indemnité, selon le nombre de foyers et d’habitants recensés (comme pour les élections). Le travail étant presque terminé, Mme le Maire propose de rémunérer ce mois-ci, l’agent recenseur, en l’occurrence, la secrétaire de Mairie, à hauteur de 500 € ; sachant les charges sociales sont à la charge de la commune. Une consultation auprès des communes voisines a été faite, il apparaît que nous sommes dans les mêmes valeurs.</a:t>
            </a:r>
          </a:p>
          <a:p>
            <a:r>
              <a:rPr lang="fr-FR" sz="900" dirty="0">
                <a:latin typeface="Century Gothic" panose="020B0502020202020204" pitchFamily="34" charset="0"/>
              </a:rPr>
              <a:t> </a:t>
            </a:r>
          </a:p>
          <a:p>
            <a:r>
              <a:rPr lang="fr-FR" sz="900" b="1" dirty="0">
                <a:latin typeface="Century Gothic" panose="020B0502020202020204" pitchFamily="34" charset="0"/>
              </a:rPr>
              <a:t>Le Conseil Municipal, après en avoir délibéré, décide à l’unanimité, de fixer la rémunération des agents recenseurs comme suit :</a:t>
            </a:r>
            <a:endParaRPr lang="fr-FR" sz="900" dirty="0">
              <a:latin typeface="Century Gothic" panose="020B0502020202020204" pitchFamily="34" charset="0"/>
            </a:endParaRPr>
          </a:p>
          <a:p>
            <a:pPr lvl="0"/>
            <a:r>
              <a:rPr lang="fr-FR" sz="900" b="1" dirty="0">
                <a:latin typeface="Century Gothic" panose="020B0502020202020204" pitchFamily="34" charset="0"/>
              </a:rPr>
              <a:t>500 € pour l’intégralité de la campagne de recensement du 19 janvier au 18 février 2023,</a:t>
            </a:r>
            <a:endParaRPr lang="fr-FR" sz="900" dirty="0">
              <a:latin typeface="Century Gothic" panose="020B0502020202020204" pitchFamily="34" charset="0"/>
            </a:endParaRPr>
          </a:p>
          <a:p>
            <a:pPr lvl="0"/>
            <a:r>
              <a:rPr lang="fr-FR" sz="900" b="1" dirty="0">
                <a:latin typeface="Century Gothic" panose="020B0502020202020204" pitchFamily="34" charset="0"/>
              </a:rPr>
              <a:t>Que ces tarifs ne comprennent pas les charges sociales qui restent à la charge de la commune,</a:t>
            </a:r>
            <a:endParaRPr lang="fr-FR" sz="900" dirty="0">
              <a:latin typeface="Century Gothic" panose="020B0502020202020204" pitchFamily="34" charset="0"/>
            </a:endParaRPr>
          </a:p>
          <a:p>
            <a:pPr lvl="0"/>
            <a:r>
              <a:rPr lang="fr-FR" sz="900" b="1" dirty="0">
                <a:latin typeface="Century Gothic" panose="020B0502020202020204" pitchFamily="34" charset="0"/>
              </a:rPr>
              <a:t>Que les crédits nécessaires soient inscrits au budget de l’exercice 2023 au chapitre 12, fonction 21 – article 6413, en ce qui concerne l’indemnité allouée à l’agent recenseur</a:t>
            </a:r>
            <a:endParaRPr lang="fr-FR" sz="900" dirty="0">
              <a:latin typeface="Century Gothic" panose="020B0502020202020204" pitchFamily="34" charset="0"/>
            </a:endParaRPr>
          </a:p>
          <a:p>
            <a:r>
              <a:rPr lang="fr-FR" sz="900" dirty="0">
                <a:latin typeface="Century Gothic" panose="020B0502020202020204" pitchFamily="34" charset="0"/>
              </a:rPr>
              <a:t> </a:t>
            </a:r>
          </a:p>
          <a:p>
            <a:r>
              <a:rPr lang="fr-FR" sz="900" b="1" u="sng" dirty="0">
                <a:latin typeface="Century Gothic" panose="020B0502020202020204" pitchFamily="34" charset="0"/>
              </a:rPr>
              <a:t>4 – Délibération portant sur le recrutement d’un CDD (surcroît d’activité),</a:t>
            </a:r>
            <a:endParaRPr lang="fr-FR" sz="900" dirty="0">
              <a:latin typeface="Century Gothic" panose="020B0502020202020204" pitchFamily="34" charset="0"/>
            </a:endParaRPr>
          </a:p>
          <a:p>
            <a:r>
              <a:rPr lang="fr-FR" sz="900" dirty="0">
                <a:latin typeface="Century Gothic" panose="020B0502020202020204" pitchFamily="34" charset="0"/>
              </a:rPr>
              <a:t>Mme le Maire expose que dans le cadre de la montée en compétence de la secrétaire de Mairie, notamment sur le budget, il est nécessaire de lui proposer un accompagnement et une formation. Le choix se porte sur la venue de Mme Alexandra CHARRET, secrétaire de mairie à Aiguèze, pour parfaire la formation.</a:t>
            </a:r>
          </a:p>
          <a:p>
            <a:r>
              <a:rPr lang="fr-FR" sz="900" dirty="0">
                <a:latin typeface="Century Gothic" panose="020B0502020202020204" pitchFamily="34" charset="0"/>
              </a:rPr>
              <a:t>Ce CDD débuterait le 1</a:t>
            </a:r>
            <a:r>
              <a:rPr lang="fr-FR" sz="900" baseline="30000" dirty="0">
                <a:latin typeface="Century Gothic" panose="020B0502020202020204" pitchFamily="34" charset="0"/>
              </a:rPr>
              <a:t>er</a:t>
            </a:r>
            <a:r>
              <a:rPr lang="fr-FR" sz="900" dirty="0">
                <a:latin typeface="Century Gothic" panose="020B0502020202020204" pitchFamily="34" charset="0"/>
              </a:rPr>
              <a:t> février, à raison de 3 heures hebdomadaire, soit 13 heures par mois.</a:t>
            </a:r>
          </a:p>
          <a:p>
            <a:r>
              <a:rPr lang="fr-FR" sz="900" dirty="0">
                <a:latin typeface="Century Gothic" panose="020B0502020202020204" pitchFamily="34" charset="0"/>
              </a:rPr>
              <a:t> </a:t>
            </a:r>
          </a:p>
          <a:p>
            <a:r>
              <a:rPr lang="fr-FR" sz="900" b="1" dirty="0">
                <a:latin typeface="Century Gothic" panose="020B0502020202020204" pitchFamily="34" charset="0"/>
              </a:rPr>
              <a:t>Le Conseil Municipal, après en avoir délibéré, à l’unanimité, décide :</a:t>
            </a:r>
            <a:endParaRPr lang="fr-FR" sz="900" dirty="0">
              <a:latin typeface="Century Gothic" panose="020B0502020202020204" pitchFamily="34" charset="0"/>
            </a:endParaRPr>
          </a:p>
          <a:p>
            <a:pPr lvl="0"/>
            <a:r>
              <a:rPr lang="fr-FR" sz="900" b="1" dirty="0">
                <a:latin typeface="Century Gothic" panose="020B0502020202020204" pitchFamily="34" charset="0"/>
              </a:rPr>
              <a:t>De créer un emploi non permanent d’Adjoint Administratif Principal 1</a:t>
            </a:r>
            <a:r>
              <a:rPr lang="fr-FR" sz="900" b="1" baseline="30000" dirty="0">
                <a:latin typeface="Century Gothic" panose="020B0502020202020204" pitchFamily="34" charset="0"/>
              </a:rPr>
              <a:t>ère</a:t>
            </a:r>
            <a:r>
              <a:rPr lang="fr-FR" sz="900" b="1" dirty="0">
                <a:latin typeface="Century Gothic" panose="020B0502020202020204" pitchFamily="34" charset="0"/>
              </a:rPr>
              <a:t> classe pour un accroissement temporaire d’activités à temps non complet, à raison de 3 heures hebdomadaires, soit 13 heures par mois</a:t>
            </a:r>
            <a:endParaRPr lang="fr-FR" sz="900" dirty="0">
              <a:latin typeface="Century Gothic" panose="020B0502020202020204" pitchFamily="34" charset="0"/>
            </a:endParaRPr>
          </a:p>
          <a:p>
            <a:pPr lvl="0"/>
            <a:r>
              <a:rPr lang="fr-FR" sz="900" b="1" dirty="0">
                <a:latin typeface="Century Gothic" panose="020B0502020202020204" pitchFamily="34" charset="0"/>
              </a:rPr>
              <a:t>Que la rémunération est fixée sur la base de la grille indiciaire relevant du grade d’Adjoint Administratif principal 1</a:t>
            </a:r>
            <a:r>
              <a:rPr lang="fr-FR" sz="900" b="1" baseline="30000" dirty="0">
                <a:latin typeface="Century Gothic" panose="020B0502020202020204" pitchFamily="34" charset="0"/>
              </a:rPr>
              <a:t>ère</a:t>
            </a:r>
            <a:r>
              <a:rPr lang="fr-FR" sz="900" b="1" dirty="0">
                <a:latin typeface="Century Gothic" panose="020B0502020202020204" pitchFamily="34" charset="0"/>
              </a:rPr>
              <a:t> classe,</a:t>
            </a:r>
            <a:endParaRPr lang="fr-FR" sz="900" dirty="0">
              <a:latin typeface="Century Gothic" panose="020B0502020202020204" pitchFamily="34" charset="0"/>
            </a:endParaRPr>
          </a:p>
          <a:p>
            <a:pPr lvl="0"/>
            <a:r>
              <a:rPr lang="fr-FR" sz="900" b="1" dirty="0">
                <a:latin typeface="Century Gothic" panose="020B0502020202020204" pitchFamily="34" charset="0"/>
              </a:rPr>
              <a:t>Que les dispositions de la présente délibération prendront effet au 01 mars 2023 et se termineront le 31 juillet 2023,</a:t>
            </a:r>
            <a:endParaRPr lang="fr-FR" sz="900" dirty="0">
              <a:latin typeface="Century Gothic" panose="020B0502020202020204" pitchFamily="34" charset="0"/>
            </a:endParaRPr>
          </a:p>
          <a:p>
            <a:pPr lvl="0"/>
            <a:r>
              <a:rPr lang="fr-FR" sz="900" b="1" dirty="0">
                <a:latin typeface="Century Gothic" panose="020B0502020202020204" pitchFamily="34" charset="0"/>
              </a:rPr>
              <a:t>Que les dépenses correspondantes seront imputées sur les crédits prévus à cet effet au budget 2023.</a:t>
            </a:r>
            <a:endParaRPr lang="fr-FR" sz="900" dirty="0">
              <a:latin typeface="Century Gothic" panose="020B0502020202020204" pitchFamily="34" charset="0"/>
            </a:endParaRPr>
          </a:p>
          <a:p>
            <a:r>
              <a:rPr lang="fr-FR" sz="900" dirty="0">
                <a:latin typeface="Century Gothic" panose="020B0502020202020204" pitchFamily="34" charset="0"/>
              </a:rPr>
              <a:t> </a:t>
            </a:r>
          </a:p>
          <a:p>
            <a:r>
              <a:rPr lang="fr-FR" sz="900" b="1" u="sng" dirty="0">
                <a:latin typeface="Century Gothic" panose="020B0502020202020204" pitchFamily="34" charset="0"/>
              </a:rPr>
              <a:t>5 – Délibération portant sur le Fonds de Concours 2022,</a:t>
            </a:r>
            <a:endParaRPr lang="fr-FR" sz="900" dirty="0">
              <a:latin typeface="Century Gothic" panose="020B0502020202020204" pitchFamily="34" charset="0"/>
            </a:endParaRPr>
          </a:p>
          <a:p>
            <a:r>
              <a:rPr lang="fr-FR" sz="900" dirty="0">
                <a:latin typeface="Century Gothic" panose="020B0502020202020204" pitchFamily="34" charset="0"/>
              </a:rPr>
              <a:t>Les Fonds de Concours sont des subventions allouées par l’Agglomération du Gard Rhodanien, pour un montant maximum de 3 330 € (sur le TTC). Si le Fonds de Concours n’équivaut pas à la somme, il y aura un reliquat.</a:t>
            </a:r>
          </a:p>
          <a:p>
            <a:r>
              <a:rPr lang="fr-FR" sz="900" dirty="0">
                <a:latin typeface="Century Gothic" panose="020B0502020202020204" pitchFamily="34" charset="0"/>
              </a:rPr>
              <a:t>Montant TTC : 6 660 €</a:t>
            </a:r>
          </a:p>
          <a:p>
            <a:r>
              <a:rPr lang="fr-FR" sz="900" dirty="0">
                <a:latin typeface="Century Gothic" panose="020B0502020202020204" pitchFamily="34" charset="0"/>
              </a:rPr>
              <a:t>TVA : 1 332 € (récupération de la TVA deux ans après)</a:t>
            </a:r>
          </a:p>
          <a:p>
            <a:r>
              <a:rPr lang="fr-FR" sz="900" dirty="0">
                <a:latin typeface="Century Gothic" panose="020B0502020202020204" pitchFamily="34" charset="0"/>
              </a:rPr>
              <a:t>FDC : 3 330 €</a:t>
            </a:r>
          </a:p>
          <a:p>
            <a:r>
              <a:rPr lang="fr-FR" sz="900" dirty="0">
                <a:latin typeface="Century Gothic" panose="020B0502020202020204" pitchFamily="34" charset="0"/>
              </a:rPr>
              <a:t>Autofinancement : 3 330 €</a:t>
            </a:r>
          </a:p>
          <a:p>
            <a:r>
              <a:rPr lang="fr-FR" sz="900" dirty="0">
                <a:latin typeface="Century Gothic" panose="020B0502020202020204" pitchFamily="34" charset="0"/>
              </a:rPr>
              <a:t> </a:t>
            </a:r>
          </a:p>
          <a:p>
            <a:r>
              <a:rPr lang="fr-FR" sz="900" b="1" dirty="0">
                <a:latin typeface="Century Gothic" panose="020B0502020202020204" pitchFamily="34" charset="0"/>
              </a:rPr>
              <a:t>Le Conseil Municipal, après en avoir délibéré, décide à l’unanimité d’approuver l’action soumise à la Communauté d’Agglomération du Gard Rhodanien pour les fonds de concours 2022 et, mandate et autorise le Maire à signer la convention entre la Commune et l’Agglomération et tout acte afférent à cette demande.</a:t>
            </a:r>
            <a:endParaRPr lang="fr-FR" sz="900" dirty="0">
              <a:latin typeface="Century Gothic" panose="020B0502020202020204" pitchFamily="34" charset="0"/>
            </a:endParaRPr>
          </a:p>
          <a:p>
            <a:r>
              <a:rPr lang="fr-FR" sz="900" b="1" dirty="0">
                <a:latin typeface="Century Gothic" panose="020B0502020202020204" pitchFamily="34" charset="0"/>
              </a:rPr>
              <a:t> </a:t>
            </a:r>
            <a:endParaRPr lang="fr-FR" sz="900" dirty="0">
              <a:latin typeface="Century Gothic" panose="020B0502020202020204" pitchFamily="34" charset="0"/>
            </a:endParaRPr>
          </a:p>
          <a:p>
            <a:r>
              <a:rPr lang="fr-FR" sz="900" dirty="0">
                <a:latin typeface="Century Gothic" panose="020B0502020202020204" pitchFamily="34" charset="0"/>
              </a:rPr>
              <a:t>Fin de séance à 19h05.</a:t>
            </a:r>
          </a:p>
          <a:p>
            <a:r>
              <a:rPr lang="fr-FR" sz="900" dirty="0">
                <a:latin typeface="Century Gothic" panose="020B0502020202020204" pitchFamily="34" charset="0"/>
              </a:rPr>
              <a:t>Fait à Salazac, le 09 février 2023</a:t>
            </a:r>
          </a:p>
          <a:p>
            <a:r>
              <a:rPr lang="fr-FR" sz="900" dirty="0">
                <a:latin typeface="Century Gothic" panose="020B0502020202020204" pitchFamily="34" charset="0"/>
              </a:rPr>
              <a:t> </a:t>
            </a:r>
          </a:p>
          <a:p>
            <a:r>
              <a:rPr lang="fr-FR" sz="900" dirty="0">
                <a:latin typeface="Century Gothic" panose="020B0502020202020204" pitchFamily="34" charset="0"/>
              </a:rPr>
              <a:t>Le Maire,	                                		Le secrétaire de séance,</a:t>
            </a:r>
          </a:p>
          <a:p>
            <a:r>
              <a:rPr lang="fr-FR" sz="900" dirty="0">
                <a:latin typeface="Century Gothic" panose="020B0502020202020204" pitchFamily="34" charset="0"/>
              </a:rPr>
              <a:t>Sophie GUIGUE.		 		Léa CHELABI					</a:t>
            </a:r>
          </a:p>
        </p:txBody>
      </p:sp>
      <p:sp>
        <p:nvSpPr>
          <p:cNvPr id="8" name="Rectangle 7"/>
          <p:cNvSpPr/>
          <p:nvPr/>
        </p:nvSpPr>
        <p:spPr>
          <a:xfrm>
            <a:off x="260648" y="192286"/>
            <a:ext cx="5976664" cy="230832"/>
          </a:xfrm>
          <a:prstGeom prst="rect">
            <a:avLst/>
          </a:prstGeom>
        </p:spPr>
        <p:txBody>
          <a:bodyPr wrap="square">
            <a:spAutoFit/>
          </a:bodyPr>
          <a:lstStyle/>
          <a:p>
            <a:pPr algn="ctr"/>
            <a:r>
              <a:rPr lang="fr-FR" sz="900" b="1" dirty="0">
                <a:solidFill>
                  <a:srgbClr val="0070C0"/>
                </a:solidFill>
                <a:latin typeface="Century Gothic" panose="020B0502020202020204" pitchFamily="34" charset="0"/>
              </a:rPr>
              <a:t>PROCES VERBAL DU CONSEIL MUNICIPAL DU 07 FEVRIER 2023 ( suite)</a:t>
            </a:r>
            <a:endParaRPr lang="fr-FR" sz="900" dirty="0">
              <a:solidFill>
                <a:srgbClr val="0070C0"/>
              </a:solidFill>
              <a:latin typeface="Century Gothic" panose="020B0502020202020204" pitchFamily="34" charset="0"/>
            </a:endParaRPr>
          </a:p>
        </p:txBody>
      </p:sp>
    </p:spTree>
    <p:extLst>
      <p:ext uri="{BB962C8B-B14F-4D97-AF65-F5344CB8AC3E}">
        <p14:creationId xmlns:p14="http://schemas.microsoft.com/office/powerpoint/2010/main" val="3331105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9"/>
          <p:cNvSpPr>
            <a:spLocks noGrp="1"/>
          </p:cNvSpPr>
          <p:nvPr>
            <p:ph type="sldNum" sz="quarter" idx="12"/>
          </p:nvPr>
        </p:nvSpPr>
        <p:spPr/>
        <p:txBody>
          <a:bodyPr/>
          <a:lstStyle/>
          <a:p>
            <a:fld id="{5FC1FABE-DE16-4DC5-9B05-F5DA53123318}" type="slidenum">
              <a:rPr lang="fr-FR" smtClean="0"/>
              <a:t>18</a:t>
            </a:fld>
            <a:endParaRPr lang="fr-FR" dirty="0"/>
          </a:p>
        </p:txBody>
      </p:sp>
      <p:sp>
        <p:nvSpPr>
          <p:cNvPr id="2" name="ZoneTexte 1">
            <a:extLst>
              <a:ext uri="{FF2B5EF4-FFF2-40B4-BE49-F238E27FC236}">
                <a16:creationId xmlns:a16="http://schemas.microsoft.com/office/drawing/2014/main" id="{501EF1DE-C9DB-1096-DDC0-CD8026DBEA8E}"/>
              </a:ext>
            </a:extLst>
          </p:cNvPr>
          <p:cNvSpPr txBox="1"/>
          <p:nvPr/>
        </p:nvSpPr>
        <p:spPr>
          <a:xfrm>
            <a:off x="116632" y="179512"/>
            <a:ext cx="6741368" cy="761747"/>
          </a:xfrm>
          <a:prstGeom prst="rect">
            <a:avLst/>
          </a:prstGeom>
          <a:noFill/>
        </p:spPr>
        <p:txBody>
          <a:bodyPr wrap="square" rtlCol="0">
            <a:spAutoFit/>
          </a:bodyPr>
          <a:lstStyle/>
          <a:p>
            <a:r>
              <a:rPr lang="fr-FR" sz="1000" dirty="0"/>
              <a:t>                                                                              </a:t>
            </a:r>
            <a:r>
              <a:rPr lang="fr-FR" sz="1400" b="1" dirty="0">
                <a:solidFill>
                  <a:srgbClr val="C00000"/>
                </a:solidFill>
              </a:rPr>
              <a:t>INFORMATION</a:t>
            </a:r>
          </a:p>
          <a:p>
            <a:endParaRPr lang="fr-FR" sz="800" b="1" dirty="0">
              <a:solidFill>
                <a:srgbClr val="C00000"/>
              </a:solidFill>
            </a:endParaRPr>
          </a:p>
          <a:p>
            <a:r>
              <a:rPr lang="fr-FR" sz="1050" dirty="0">
                <a:solidFill>
                  <a:srgbClr val="C00000"/>
                </a:solidFill>
              </a:rPr>
              <a:t>              Le pont de Saint-Martin d’Ardèche sera fermé à la circulation le VENDREDI 14 AVRIL 2023, </a:t>
            </a:r>
          </a:p>
          <a:p>
            <a:r>
              <a:rPr lang="fr-FR" sz="1050" dirty="0">
                <a:solidFill>
                  <a:srgbClr val="C00000"/>
                </a:solidFill>
              </a:rPr>
              <a:t>de 9h à 12h et de 14h à 16h, dans les deux sens, aux voitures et aux piétons, en vue de l’inspection de l’ouvrage</a:t>
            </a:r>
            <a:r>
              <a:rPr lang="fr-FR" sz="1100" dirty="0"/>
              <a:t>.</a:t>
            </a:r>
          </a:p>
        </p:txBody>
      </p:sp>
      <p:sp>
        <p:nvSpPr>
          <p:cNvPr id="4" name="ZoneTexte 3">
            <a:extLst>
              <a:ext uri="{FF2B5EF4-FFF2-40B4-BE49-F238E27FC236}">
                <a16:creationId xmlns:a16="http://schemas.microsoft.com/office/drawing/2014/main" id="{AD0E2BD6-86CF-B8EE-1531-ABB1859A014D}"/>
              </a:ext>
            </a:extLst>
          </p:cNvPr>
          <p:cNvSpPr txBox="1"/>
          <p:nvPr/>
        </p:nvSpPr>
        <p:spPr>
          <a:xfrm>
            <a:off x="368660" y="1763688"/>
            <a:ext cx="6192688" cy="1246495"/>
          </a:xfrm>
          <a:prstGeom prst="rect">
            <a:avLst/>
          </a:prstGeom>
          <a:noFill/>
          <a:ln>
            <a:solidFill>
              <a:srgbClr val="00B0F0"/>
            </a:solidFill>
          </a:ln>
        </p:spPr>
        <p:txBody>
          <a:bodyPr wrap="square" rtlCol="0">
            <a:spAutoFit/>
          </a:bodyPr>
          <a:lstStyle/>
          <a:p>
            <a:r>
              <a:rPr lang="fr-FR" sz="1200" b="1" dirty="0"/>
              <a:t>                                                 </a:t>
            </a:r>
            <a:r>
              <a:rPr lang="fr-FR" sz="1200" b="1" dirty="0">
                <a:solidFill>
                  <a:schemeClr val="tx2">
                    <a:lumMod val="75000"/>
                  </a:schemeClr>
                </a:solidFill>
              </a:rPr>
              <a:t>COMMEMORATION DU 8 MAI</a:t>
            </a:r>
          </a:p>
          <a:p>
            <a:endParaRPr lang="fr-FR" sz="800" b="1" dirty="0">
              <a:solidFill>
                <a:schemeClr val="tx2">
                  <a:lumMod val="75000"/>
                </a:schemeClr>
              </a:solidFill>
            </a:endParaRPr>
          </a:p>
          <a:p>
            <a:r>
              <a:rPr lang="fr-FR" sz="1100" dirty="0">
                <a:solidFill>
                  <a:schemeClr val="tx2">
                    <a:lumMod val="75000"/>
                  </a:schemeClr>
                </a:solidFill>
              </a:rPr>
              <a:t>                       Lundi 08 mai 2023, la Mme le Maire invite les anciens combattants,</a:t>
            </a:r>
          </a:p>
          <a:p>
            <a:r>
              <a:rPr lang="fr-FR" sz="1100" dirty="0">
                <a:solidFill>
                  <a:schemeClr val="tx2">
                    <a:lumMod val="75000"/>
                  </a:schemeClr>
                </a:solidFill>
              </a:rPr>
              <a:t>                  Les membres du Conseil Municipal, les Associations Locales, les enfants, </a:t>
            </a:r>
          </a:p>
          <a:p>
            <a:r>
              <a:rPr lang="fr-FR" sz="1100" dirty="0">
                <a:solidFill>
                  <a:schemeClr val="tx2">
                    <a:lumMod val="75000"/>
                  </a:schemeClr>
                </a:solidFill>
              </a:rPr>
              <a:t>       toute la population a commémorer le 78</a:t>
            </a:r>
            <a:r>
              <a:rPr lang="fr-FR" sz="1100" baseline="30000" dirty="0">
                <a:solidFill>
                  <a:schemeClr val="tx2">
                    <a:lumMod val="75000"/>
                  </a:schemeClr>
                </a:solidFill>
              </a:rPr>
              <a:t>ème</a:t>
            </a:r>
            <a:r>
              <a:rPr lang="fr-FR" sz="1100" dirty="0">
                <a:solidFill>
                  <a:schemeClr val="tx2">
                    <a:lumMod val="75000"/>
                  </a:schemeClr>
                </a:solidFill>
              </a:rPr>
              <a:t> anniversaire de la Victoire du 08 mai 1945. </a:t>
            </a:r>
          </a:p>
          <a:p>
            <a:r>
              <a:rPr lang="fr-FR" sz="1100" dirty="0">
                <a:solidFill>
                  <a:schemeClr val="tx2">
                    <a:lumMod val="75000"/>
                  </a:schemeClr>
                </a:solidFill>
              </a:rPr>
              <a:t>                                   Rassemblement à 11 heures 30, sur la place de la Fontaine.</a:t>
            </a:r>
          </a:p>
          <a:p>
            <a:r>
              <a:rPr lang="fr-FR" sz="1100" dirty="0">
                <a:solidFill>
                  <a:schemeClr val="tx2">
                    <a:lumMod val="75000"/>
                  </a:schemeClr>
                </a:solidFill>
              </a:rPr>
              <a:t>                          Cette commémoration sera suivie d’un apéritif offert par la mairie.</a:t>
            </a:r>
          </a:p>
        </p:txBody>
      </p:sp>
      <p:sp>
        <p:nvSpPr>
          <p:cNvPr id="5" name="ZoneTexte 4">
            <a:extLst>
              <a:ext uri="{FF2B5EF4-FFF2-40B4-BE49-F238E27FC236}">
                <a16:creationId xmlns:a16="http://schemas.microsoft.com/office/drawing/2014/main" id="{8D97D6D6-0A49-5DA0-40BC-3696A0B1BD37}"/>
              </a:ext>
            </a:extLst>
          </p:cNvPr>
          <p:cNvSpPr txBox="1"/>
          <p:nvPr/>
        </p:nvSpPr>
        <p:spPr>
          <a:xfrm>
            <a:off x="205408" y="1008474"/>
            <a:ext cx="6552728" cy="646331"/>
          </a:xfrm>
          <a:prstGeom prst="rect">
            <a:avLst/>
          </a:prstGeom>
          <a:noFill/>
        </p:spPr>
        <p:txBody>
          <a:bodyPr wrap="square" rtlCol="0">
            <a:spAutoFit/>
          </a:bodyPr>
          <a:lstStyle/>
          <a:p>
            <a:r>
              <a:rPr lang="fr-FR" dirty="0"/>
              <a:t>    </a:t>
            </a:r>
            <a:r>
              <a:rPr lang="fr-FR" dirty="0">
                <a:solidFill>
                  <a:srgbClr val="002060"/>
                </a:solidFill>
              </a:rPr>
              <a:t>La fête votive, organisée par le comité des Fêtes de Salazac,              aura lieu les vendredi 30 juin et samedi 1</a:t>
            </a:r>
            <a:r>
              <a:rPr lang="fr-FR" baseline="30000" dirty="0">
                <a:solidFill>
                  <a:srgbClr val="002060"/>
                </a:solidFill>
              </a:rPr>
              <a:t>er</a:t>
            </a:r>
            <a:r>
              <a:rPr lang="fr-FR" dirty="0">
                <a:solidFill>
                  <a:srgbClr val="002060"/>
                </a:solidFill>
              </a:rPr>
              <a:t> juillet 2023</a:t>
            </a:r>
            <a:r>
              <a:rPr lang="fr-FR" dirty="0"/>
              <a:t>.</a:t>
            </a:r>
          </a:p>
        </p:txBody>
      </p:sp>
      <p:sp>
        <p:nvSpPr>
          <p:cNvPr id="3" name="ZoneTexte 2"/>
          <p:cNvSpPr txBox="1"/>
          <p:nvPr/>
        </p:nvSpPr>
        <p:spPr>
          <a:xfrm>
            <a:off x="368660" y="3419872"/>
            <a:ext cx="6300700" cy="1554272"/>
          </a:xfrm>
          <a:prstGeom prst="rect">
            <a:avLst/>
          </a:prstGeom>
          <a:noFill/>
        </p:spPr>
        <p:txBody>
          <a:bodyPr wrap="square" rtlCol="0">
            <a:spAutoFit/>
          </a:bodyPr>
          <a:lstStyle/>
          <a:p>
            <a:r>
              <a:rPr lang="fr-FR" dirty="0"/>
              <a:t>                                           </a:t>
            </a:r>
            <a:r>
              <a:rPr lang="fr-FR" b="1" dirty="0">
                <a:solidFill>
                  <a:srgbClr val="002060"/>
                </a:solidFill>
              </a:rPr>
              <a:t>ETAT CIVIL</a:t>
            </a:r>
          </a:p>
          <a:p>
            <a:pPr marL="171450" indent="-171450">
              <a:buFont typeface="Wingdings" panose="05000000000000000000" pitchFamily="2" charset="2"/>
              <a:buChar char="Ø"/>
            </a:pPr>
            <a:r>
              <a:rPr lang="fr-FR" sz="1100" b="1" dirty="0">
                <a:solidFill>
                  <a:srgbClr val="002060"/>
                </a:solidFill>
              </a:rPr>
              <a:t>Le 24 janvier 2023, nous avons appris le décès de Mme SIMEONE, maman d’Isabelle qui habite notre village depuis quelques années. Cette dame décédée à Marseille, venait régulièrement passer ces vacances à Salazac accompagnée de son mari et de ses enfants. Mme le Maire et le Conseil Municipal présentent ses condoléances à Isabelle SIMEONE.</a:t>
            </a:r>
          </a:p>
          <a:p>
            <a:pPr marL="171450" indent="-171450">
              <a:buFont typeface="Wingdings" panose="05000000000000000000" pitchFamily="2" charset="2"/>
              <a:buChar char="Ø"/>
            </a:pPr>
            <a:r>
              <a:rPr lang="fr-FR" sz="1100" b="1" dirty="0">
                <a:solidFill>
                  <a:srgbClr val="002060"/>
                </a:solidFill>
              </a:rPr>
              <a:t>Maurice Van </a:t>
            </a:r>
            <a:r>
              <a:rPr lang="fr-FR" sz="1100" b="1" dirty="0" err="1">
                <a:solidFill>
                  <a:srgbClr val="002060"/>
                </a:solidFill>
              </a:rPr>
              <a:t>Obbergen</a:t>
            </a:r>
            <a:r>
              <a:rPr lang="fr-FR" sz="1100" b="1" dirty="0">
                <a:solidFill>
                  <a:srgbClr val="002060"/>
                </a:solidFill>
              </a:rPr>
              <a:t> -&gt; LOUIS</a:t>
            </a:r>
          </a:p>
          <a:p>
            <a:pPr marL="171450" indent="-171450">
              <a:buFont typeface="Wingdings" panose="05000000000000000000" pitchFamily="2" charset="2"/>
              <a:buChar char="Ø"/>
            </a:pPr>
            <a:r>
              <a:rPr lang="fr-FR" sz="1100" b="1" dirty="0">
                <a:solidFill>
                  <a:srgbClr val="002060"/>
                </a:solidFill>
              </a:rPr>
              <a:t>Henriette </a:t>
            </a:r>
            <a:r>
              <a:rPr lang="fr-FR" sz="1100" b="1" dirty="0" err="1">
                <a:solidFill>
                  <a:srgbClr val="002060"/>
                </a:solidFill>
              </a:rPr>
              <a:t>Ventajol</a:t>
            </a:r>
            <a:r>
              <a:rPr lang="fr-FR" sz="1100" b="1" dirty="0">
                <a:solidFill>
                  <a:srgbClr val="002060"/>
                </a:solidFill>
              </a:rPr>
              <a:t> -&gt; LOUIS</a:t>
            </a:r>
          </a:p>
          <a:p>
            <a:endParaRPr lang="fr-FR" sz="1100" b="1" dirty="0">
              <a:solidFill>
                <a:srgbClr val="002060"/>
              </a:solidFill>
            </a:endParaRPr>
          </a:p>
        </p:txBody>
      </p:sp>
      <p:sp>
        <p:nvSpPr>
          <p:cNvPr id="6" name="ZoneTexte 5">
            <a:extLst>
              <a:ext uri="{FF2B5EF4-FFF2-40B4-BE49-F238E27FC236}">
                <a16:creationId xmlns:a16="http://schemas.microsoft.com/office/drawing/2014/main" id="{9ED202FB-E926-06E8-A374-F74F3B3265CF}"/>
              </a:ext>
            </a:extLst>
          </p:cNvPr>
          <p:cNvSpPr txBox="1"/>
          <p:nvPr/>
        </p:nvSpPr>
        <p:spPr>
          <a:xfrm>
            <a:off x="548680" y="5364088"/>
            <a:ext cx="4030615" cy="553998"/>
          </a:xfrm>
          <a:prstGeom prst="rect">
            <a:avLst/>
          </a:prstGeom>
          <a:noFill/>
        </p:spPr>
        <p:txBody>
          <a:bodyPr wrap="square" rtlCol="0">
            <a:spAutoFit/>
          </a:bodyPr>
          <a:lstStyle/>
          <a:p>
            <a:r>
              <a:rPr lang="fr-FR" sz="1000" dirty="0">
                <a:solidFill>
                  <a:srgbClr val="FF3399"/>
                </a:solidFill>
              </a:rPr>
              <a:t>ET DE DEUX ! Deux nouveaux mini habitants pour la commune !</a:t>
            </a:r>
          </a:p>
          <a:p>
            <a:r>
              <a:rPr lang="fr-FR" sz="1000" dirty="0">
                <a:solidFill>
                  <a:srgbClr val="FF3399"/>
                </a:solidFill>
              </a:rPr>
              <a:t>Bienvenue à Romy SANGUINETTI, née le 07 janvier 2023 et à </a:t>
            </a:r>
            <a:r>
              <a:rPr lang="fr-FR" sz="1000" dirty="0" err="1">
                <a:solidFill>
                  <a:srgbClr val="FF3399"/>
                </a:solidFill>
              </a:rPr>
              <a:t>Esteban</a:t>
            </a:r>
            <a:r>
              <a:rPr lang="fr-FR" sz="1000" dirty="0">
                <a:solidFill>
                  <a:srgbClr val="FF3399"/>
                </a:solidFill>
              </a:rPr>
              <a:t> LASSERRE, né le 03 février 2023</a:t>
            </a:r>
            <a:r>
              <a:rPr lang="fr-FR" sz="1000" dirty="0"/>
              <a:t>.</a:t>
            </a:r>
          </a:p>
        </p:txBody>
      </p:sp>
      <p:pic>
        <p:nvPicPr>
          <p:cNvPr id="1026" name="Picture 2" descr="Bébé Rose">
            <a:extLst>
              <a:ext uri="{FF2B5EF4-FFF2-40B4-BE49-F238E27FC236}">
                <a16:creationId xmlns:a16="http://schemas.microsoft.com/office/drawing/2014/main" id="{0B67C91A-D2B5-5E84-3933-274745484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792" y="6012160"/>
            <a:ext cx="1369985" cy="102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503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5FC1FABE-DE16-4DC5-9B05-F5DA53123318}" type="slidenum">
              <a:rPr lang="fr-FR" smtClean="0"/>
              <a:t>19</a:t>
            </a:fld>
            <a:endParaRPr lang="fr-FR" dirty="0"/>
          </a:p>
        </p:txBody>
      </p:sp>
      <p:pic>
        <p:nvPicPr>
          <p:cNvPr id="2051" name="Image 2">
            <a:extLst>
              <a:ext uri="{FF2B5EF4-FFF2-40B4-BE49-F238E27FC236}">
                <a16:creationId xmlns:a16="http://schemas.microsoft.com/office/drawing/2014/main" id="{767D7E2A-E7A2-E563-7E7B-E338EECB3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153" y="-252549"/>
            <a:ext cx="3722687" cy="27543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Image 3">
            <a:extLst>
              <a:ext uri="{FF2B5EF4-FFF2-40B4-BE49-F238E27FC236}">
                <a16:creationId xmlns:a16="http://schemas.microsoft.com/office/drawing/2014/main" id="{25E702AA-4681-33D1-8637-48D810D16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86" y="-580021"/>
            <a:ext cx="4029075" cy="33115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 6">
            <a:extLst>
              <a:ext uri="{FF2B5EF4-FFF2-40B4-BE49-F238E27FC236}">
                <a16:creationId xmlns:a16="http://schemas.microsoft.com/office/drawing/2014/main" id="{213D2867-262E-CBF3-C03D-EA82EAED15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20396"/>
            <a:ext cx="6857997" cy="288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4FDB0EF-F120-4A5C-EFAF-823703254FF4}"/>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Rectangle 6">
            <a:extLst>
              <a:ext uri="{FF2B5EF4-FFF2-40B4-BE49-F238E27FC236}">
                <a16:creationId xmlns:a16="http://schemas.microsoft.com/office/drawing/2014/main" id="{59DD631F-2CF5-5AE3-FD03-585BE71AF75F}"/>
              </a:ext>
            </a:extLst>
          </p:cNvPr>
          <p:cNvSpPr>
            <a:spLocks noChangeArrowheads="1"/>
          </p:cNvSpPr>
          <p:nvPr/>
        </p:nvSpPr>
        <p:spPr bwMode="auto">
          <a:xfrm>
            <a:off x="-3123728" y="6610282"/>
            <a:ext cx="4258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FFC000"/>
                </a:solidFill>
                <a:effectLst/>
                <a:latin typeface="Adobe Garamond Pro Bold"/>
                <a:ea typeface="Calibri" panose="020F0502020204030204" pitchFamily="34" charset="0"/>
                <a:cs typeface="Times New Roman" panose="02020603050405020304" pitchFamily="18" charset="0"/>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AD4753AE-D7F8-2D30-3A91-C076FF1311F1}"/>
              </a:ext>
            </a:extLst>
          </p:cNvPr>
          <p:cNvSpPr>
            <a:spLocks noChangeArrowheads="1"/>
          </p:cNvSpPr>
          <p:nvPr/>
        </p:nvSpPr>
        <p:spPr bwMode="auto">
          <a:xfrm flipH="1">
            <a:off x="1" y="7484843"/>
            <a:ext cx="6857999"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lang="fr-FR" altLang="fr-FR" sz="2000" b="1" dirty="0">
              <a:solidFill>
                <a:srgbClr val="002060"/>
              </a:solidFill>
              <a:latin typeface="Ink Free" panose="03080402000500000000" pitchFamily="66"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000" b="1" i="0" u="none" strike="noStrike" cap="none" normalizeH="0" baseline="0" dirty="0">
                <a:ln>
                  <a:noFill/>
                </a:ln>
                <a:solidFill>
                  <a:srgbClr val="002060"/>
                </a:solidFill>
                <a:effectLst/>
                <a:latin typeface="Ink Free" panose="03080402000500000000" pitchFamily="66" charset="0"/>
                <a:ea typeface="Calibri" panose="020F0502020204030204" pitchFamily="34" charset="0"/>
                <a:cs typeface="Times New Roman" panose="02020603050405020304" pitchFamily="18" charset="0"/>
              </a:rPr>
              <a:t>De 18 h à Minuit</a:t>
            </a:r>
            <a:endParaRPr kumimoji="0" lang="fr-FR" altLang="fr-FR" sz="400" b="0" i="0" u="none" strike="noStrike" cap="none" normalizeH="0" baseline="0" dirty="0">
              <a:ln>
                <a:noFill/>
              </a:ln>
              <a:solidFill>
                <a:schemeClr val="tx1"/>
              </a:solidFill>
              <a:effectLst/>
              <a:latin typeface="Ink Free" panose="03080402000500000000"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000" b="1" i="0" u="none" strike="noStrike" cap="none" normalizeH="0" baseline="0" dirty="0">
                <a:ln>
                  <a:noFill/>
                </a:ln>
                <a:solidFill>
                  <a:srgbClr val="FF3399"/>
                </a:solidFill>
                <a:effectLst/>
                <a:latin typeface="Ink Free" panose="03080402000500000000" pitchFamily="66" charset="0"/>
                <a:ea typeface="Calibri" panose="020F0502020204030204" pitchFamily="34" charset="0"/>
                <a:cs typeface="Times New Roman" panose="02020603050405020304" pitchFamily="18" charset="0"/>
              </a:rPr>
              <a:t>PLACE SAINT CLEMENT</a:t>
            </a:r>
            <a:endParaRPr kumimoji="0" lang="fr-FR" altLang="fr-FR" sz="4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fr-FR" altLang="fr-FR" sz="1400" b="1" i="0" u="none" strike="noStrike" cap="none" normalizeH="0" baseline="0" dirty="0">
                <a:ln>
                  <a:noFill/>
                </a:ln>
                <a:solidFill>
                  <a:srgbClr val="92D050"/>
                </a:solidFill>
                <a:effectLst/>
                <a:latin typeface="Ink Free" panose="03080402000500000000" pitchFamily="66" charset="0"/>
                <a:ea typeface="Calibri" panose="020F0502020204030204" pitchFamily="34" charset="0"/>
                <a:cs typeface="Times New Roman" panose="02020603050405020304" pitchFamily="18" charset="0"/>
              </a:rPr>
              <a:t>Tables et bancs </a:t>
            </a:r>
            <a:r>
              <a:rPr kumimoji="0" lang="fr-FR" altLang="fr-FR" sz="1400" b="1" i="0" u="none" strike="noStrike" cap="none" normalizeH="0" baseline="0" dirty="0">
                <a:ln>
                  <a:noFill/>
                </a:ln>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fr-FR" altLang="fr-FR" sz="1400" b="1" i="0" u="none" strike="noStrike" cap="none" normalizeH="0" baseline="0" dirty="0">
                <a:ln>
                  <a:noFill/>
                </a:ln>
                <a:solidFill>
                  <a:srgbClr val="92D050"/>
                </a:solidFill>
                <a:effectLst/>
                <a:latin typeface="Ink Free" panose="03080402000500000000" pitchFamily="66" charset="0"/>
                <a:ea typeface="Calibri" panose="020F0502020204030204" pitchFamily="34" charset="0"/>
                <a:cs typeface="Times New Roman" panose="02020603050405020304" pitchFamily="18" charset="0"/>
              </a:rPr>
              <a:t> disposition sur place pour partager un moment de convivialit</a:t>
            </a:r>
            <a:r>
              <a:rPr kumimoji="0" lang="fr-FR" altLang="fr-FR" sz="1400" b="1" i="0" u="none" strike="noStrike" cap="none" normalizeH="0" baseline="0" dirty="0">
                <a:ln>
                  <a:noFill/>
                </a:ln>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é</a:t>
            </a:r>
            <a:r>
              <a:rPr kumimoji="0" lang="fr-FR" altLang="fr-FR" sz="1400" b="1" i="0" u="none" strike="noStrike" cap="none" normalizeH="0" baseline="0" dirty="0">
                <a:ln>
                  <a:noFill/>
                </a:ln>
                <a:solidFill>
                  <a:srgbClr val="92D050"/>
                </a:solidFill>
                <a:effectLst/>
                <a:latin typeface="Ink Free" panose="03080402000500000000" pitchFamily="66" charset="0"/>
                <a:ea typeface="Calibri" panose="020F0502020204030204" pitchFamily="34" charset="0"/>
                <a:cs typeface="Times New Roman" panose="02020603050405020304" pitchFamily="18" charset="0"/>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9" name="ZoneTexte 8">
            <a:extLst>
              <a:ext uri="{FF2B5EF4-FFF2-40B4-BE49-F238E27FC236}">
                <a16:creationId xmlns:a16="http://schemas.microsoft.com/office/drawing/2014/main" id="{C14584B9-2A4B-9CB8-2EA0-AB52D6BBD35B}"/>
              </a:ext>
            </a:extLst>
          </p:cNvPr>
          <p:cNvSpPr txBox="1"/>
          <p:nvPr/>
        </p:nvSpPr>
        <p:spPr>
          <a:xfrm>
            <a:off x="-34256" y="171586"/>
            <a:ext cx="2880320" cy="1384995"/>
          </a:xfrm>
          <a:prstGeom prst="rect">
            <a:avLst/>
          </a:prstGeom>
          <a:no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fr-FR" altLang="fr-FR" sz="2800" b="0" i="1" u="none" strike="noStrike" cap="none" normalizeH="0" baseline="0" dirty="0">
                <a:ln>
                  <a:noFill/>
                </a:ln>
                <a:solidFill>
                  <a:srgbClr val="92D050"/>
                </a:solidFill>
                <a:effectLst/>
                <a:latin typeface="Berlin Sans FB Demi" panose="020E0802020502020306" pitchFamily="34" charset="0"/>
                <a:ea typeface="Calibri" panose="020F0502020204030204" pitchFamily="34" charset="0"/>
                <a:cs typeface="Times New Roman" panose="02020603050405020304" pitchFamily="18" charset="0"/>
              </a:rPr>
              <a:t>14, 21, 28 juillet</a:t>
            </a:r>
            <a:endParaRPr kumimoji="0" lang="fr-FR" altLang="fr-FR" sz="28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fr-FR" altLang="fr-FR" sz="2800" b="1" i="1" u="none" strike="noStrike" cap="none" normalizeH="0" baseline="0" dirty="0">
                <a:ln>
                  <a:noFill/>
                </a:ln>
                <a:solidFill>
                  <a:srgbClr val="92D050"/>
                </a:solidFill>
                <a:effectLst/>
                <a:latin typeface="Berlin Sans FB Demi" panose="020E0802020502020306" pitchFamily="34" charset="0"/>
                <a:ea typeface="Calibri" panose="020F0502020204030204" pitchFamily="34" charset="0"/>
                <a:cs typeface="Times New Roman" panose="02020603050405020304" pitchFamily="18" charset="0"/>
              </a:rPr>
              <a:t>  4 et 11 ao</a:t>
            </a:r>
            <a:r>
              <a:rPr kumimoji="0" lang="fr-FR" altLang="fr-FR" sz="2800" b="1" i="1" u="none" strike="noStrike" cap="none" normalizeH="0" baseline="0" dirty="0">
                <a:ln>
                  <a:noFill/>
                </a:ln>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û</a:t>
            </a:r>
            <a:r>
              <a:rPr kumimoji="0" lang="fr-FR" altLang="fr-FR" sz="2800" b="1" i="1" u="none" strike="noStrike" cap="none" normalizeH="0" baseline="0" dirty="0">
                <a:ln>
                  <a:noFill/>
                </a:ln>
                <a:solidFill>
                  <a:srgbClr val="92D050"/>
                </a:solidFill>
                <a:effectLst/>
                <a:latin typeface="Berlin Sans FB Demi" panose="020E0802020502020306" pitchFamily="34" charset="0"/>
                <a:ea typeface="Calibri" panose="020F0502020204030204" pitchFamily="34" charset="0"/>
                <a:cs typeface="Times New Roman" panose="02020603050405020304" pitchFamily="18" charset="0"/>
              </a:rPr>
              <a:t>t</a:t>
            </a:r>
            <a:endParaRPr kumimoji="0" lang="fr-FR" altLang="fr-FR" sz="28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fr-FR" altLang="fr-FR" sz="2800" b="1" i="1" u="none" strike="noStrike" cap="none" normalizeH="0" baseline="0" dirty="0">
                <a:ln>
                  <a:noFill/>
                </a:ln>
                <a:solidFill>
                  <a:srgbClr val="92D050"/>
                </a:solidFill>
                <a:effectLst/>
                <a:latin typeface="Berlin Sans FB Demi" panose="020E0802020502020306" pitchFamily="34" charset="0"/>
                <a:ea typeface="Calibri" panose="020F0502020204030204" pitchFamily="34" charset="0"/>
                <a:cs typeface="Times New Roman" panose="02020603050405020304" pitchFamily="18" charset="0"/>
              </a:rPr>
              <a:t>     2023</a:t>
            </a:r>
            <a:endParaRPr lang="fr-FR" sz="2800" dirty="0"/>
          </a:p>
        </p:txBody>
      </p:sp>
      <p:pic>
        <p:nvPicPr>
          <p:cNvPr id="11" name="GRAPHICS">
            <a:extLst>
              <a:ext uri="{FF2B5EF4-FFF2-40B4-BE49-F238E27FC236}">
                <a16:creationId xmlns:a16="http://schemas.microsoft.com/office/drawing/2014/main" id="{B2DCE9CF-5BA7-1C06-1EAC-DD80DCC6D9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6887" y="171586"/>
            <a:ext cx="2551113" cy="1076325"/>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883AAD2F-9E78-63B0-3C48-2306943A37F8}"/>
              </a:ext>
            </a:extLst>
          </p:cNvPr>
          <p:cNvSpPr txBox="1"/>
          <p:nvPr/>
        </p:nvSpPr>
        <p:spPr>
          <a:xfrm>
            <a:off x="-54910" y="1300343"/>
            <a:ext cx="6756247" cy="28623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6000" b="1" i="0" u="none" strike="noStrike" cap="none" normalizeH="0" baseline="0" dirty="0">
                <a:ln>
                  <a:noFill/>
                </a:ln>
                <a:solidFill>
                  <a:srgbClr val="0070C0"/>
                </a:solidFill>
                <a:effectLst/>
                <a:latin typeface="Berlin Sans FB Demi" panose="020E0802020502020306" pitchFamily="34" charset="0"/>
                <a:ea typeface="Calibri" panose="020F0502020204030204" pitchFamily="34" charset="0"/>
                <a:cs typeface="Times New Roman" panose="02020603050405020304" pitchFamily="18" charset="0"/>
              </a:rPr>
              <a:t>Les</a:t>
            </a:r>
            <a:endParaRPr kumimoji="0" lang="fr-FR" altLang="fr-FR" sz="60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6000" b="1" i="0" u="none" strike="noStrike" cap="none" normalizeH="0" baseline="0" dirty="0">
                <a:ln>
                  <a:noFill/>
                </a:ln>
                <a:solidFill>
                  <a:srgbClr val="0070C0"/>
                </a:solidFill>
                <a:effectLst/>
                <a:latin typeface="Berlin Sans FB Demi" panose="020E0802020502020306" pitchFamily="34" charset="0"/>
                <a:ea typeface="Calibri" panose="020F0502020204030204" pitchFamily="34" charset="0"/>
                <a:cs typeface="Times New Roman" panose="02020603050405020304" pitchFamily="18" charset="0"/>
              </a:rPr>
              <a:t>vendredis</a:t>
            </a:r>
            <a:endParaRPr kumimoji="0" lang="fr-FR" altLang="fr-FR" sz="60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6000" b="1" i="0" u="none" strike="noStrike" cap="none" normalizeH="0" baseline="0" dirty="0">
                <a:ln>
                  <a:noFill/>
                </a:ln>
                <a:solidFill>
                  <a:srgbClr val="0070C0"/>
                </a:solidFill>
                <a:effectLst/>
                <a:latin typeface="Berlin Sans FB Demi" panose="020E0802020502020306" pitchFamily="34" charset="0"/>
                <a:ea typeface="Calibri" panose="020F0502020204030204" pitchFamily="34" charset="0"/>
                <a:cs typeface="Times New Roman" panose="02020603050405020304" pitchFamily="18" charset="0"/>
              </a:rPr>
              <a:t>de SALAZAC</a:t>
            </a:r>
            <a:endParaRPr kumimoji="0" lang="fr-FR" altLang="fr-FR" sz="6000" b="0" i="0" u="none" strike="noStrike" cap="none" normalizeH="0" baseline="0" dirty="0">
              <a:ln>
                <a:noFill/>
              </a:ln>
              <a:solidFill>
                <a:schemeClr val="tx1"/>
              </a:solidFill>
              <a:effectLst/>
            </a:endParaRPr>
          </a:p>
        </p:txBody>
      </p:sp>
      <p:sp>
        <p:nvSpPr>
          <p:cNvPr id="13" name="ZoneTexte 12">
            <a:extLst>
              <a:ext uri="{FF2B5EF4-FFF2-40B4-BE49-F238E27FC236}">
                <a16:creationId xmlns:a16="http://schemas.microsoft.com/office/drawing/2014/main" id="{BC35C1B8-94D4-9A27-CEED-790C06DDE375}"/>
              </a:ext>
            </a:extLst>
          </p:cNvPr>
          <p:cNvSpPr txBox="1"/>
          <p:nvPr/>
        </p:nvSpPr>
        <p:spPr>
          <a:xfrm>
            <a:off x="1384810" y="4123017"/>
            <a:ext cx="372268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rgbClr val="FFC000"/>
                </a:solidFill>
                <a:effectLst/>
                <a:latin typeface="Rockwell Extra Bold" panose="02060903040505020403" pitchFamily="18" charset="0"/>
                <a:ea typeface="Calibri" panose="020F0502020204030204" pitchFamily="34" charset="0"/>
                <a:cs typeface="Times New Roman" panose="02020603050405020304" pitchFamily="18" charset="0"/>
              </a:rPr>
              <a:t>     </a:t>
            </a:r>
            <a:r>
              <a:rPr kumimoji="0" lang="fr-FR" altLang="fr-FR" sz="2000" b="1" i="0" u="none" strike="noStrike" cap="none" normalizeH="0" baseline="0" dirty="0">
                <a:ln>
                  <a:noFill/>
                </a:ln>
                <a:solidFill>
                  <a:srgbClr val="FFC000"/>
                </a:solidFill>
                <a:effectLst/>
                <a:latin typeface="Cambria" pitchFamily="18" charset="0"/>
                <a:ea typeface="Calibri" panose="020F0502020204030204" pitchFamily="34" charset="0"/>
                <a:cs typeface="Arial" pitchFamily="34" charset="0"/>
              </a:rPr>
              <a:t>LE rendez-vous </a:t>
            </a:r>
            <a:r>
              <a:rPr kumimoji="0" lang="fr-FR" altLang="fr-FR" sz="2000" b="1" i="0" u="none" strike="noStrike" cap="none" normalizeH="0" baseline="0" dirty="0">
                <a:ln>
                  <a:noFill/>
                </a:ln>
                <a:solidFill>
                  <a:srgbClr val="FC7742"/>
                </a:solidFill>
                <a:effectLst/>
                <a:latin typeface="Cambria" pitchFamily="18" charset="0"/>
                <a:ea typeface="Calibri" panose="020F0502020204030204" pitchFamily="34" charset="0"/>
                <a:cs typeface="Arial" pitchFamily="34" charset="0"/>
              </a:rPr>
              <a:t>de l’été ! </a:t>
            </a:r>
            <a:endParaRPr kumimoji="0" lang="fr-FR" altLang="fr-FR" sz="2000" b="1" i="0" u="none" strike="noStrike" cap="none" normalizeH="0" baseline="0" dirty="0">
              <a:ln>
                <a:noFill/>
              </a:ln>
              <a:solidFill>
                <a:schemeClr val="tx1"/>
              </a:solidFill>
              <a:effectLst/>
              <a:latin typeface="Cambria" pitchFamily="18" charset="0"/>
              <a:cs typeface="Arial" pitchFamily="34" charset="0"/>
            </a:endParaRPr>
          </a:p>
        </p:txBody>
      </p:sp>
      <p:sp>
        <p:nvSpPr>
          <p:cNvPr id="14" name="ZoneTexte 13">
            <a:extLst>
              <a:ext uri="{FF2B5EF4-FFF2-40B4-BE49-F238E27FC236}">
                <a16:creationId xmlns:a16="http://schemas.microsoft.com/office/drawing/2014/main" id="{4DF70E39-8964-0083-E4B3-E17D1C6884BD}"/>
              </a:ext>
            </a:extLst>
          </p:cNvPr>
          <p:cNvSpPr txBox="1"/>
          <p:nvPr/>
        </p:nvSpPr>
        <p:spPr>
          <a:xfrm>
            <a:off x="442894" y="4499992"/>
            <a:ext cx="5760640" cy="830997"/>
          </a:xfrm>
          <a:prstGeom prst="rect">
            <a:avLst/>
          </a:prstGeom>
          <a:noFill/>
        </p:spPr>
        <p:txBody>
          <a:bodyPr wrap="square" rtlCol="0">
            <a:spAutoFit/>
          </a:bodyPr>
          <a:lstStyle/>
          <a:p>
            <a:pPr algn="ctr" defTabSz="914400" eaLnBrk="0" fontAlgn="base" hangingPunct="0">
              <a:spcBef>
                <a:spcPct val="0"/>
              </a:spcBef>
              <a:spcAft>
                <a:spcPct val="0"/>
              </a:spcAft>
            </a:pPr>
            <a:r>
              <a:rPr kumimoji="0" lang="fr-FR" altLang="fr-FR" sz="1600" b="1" i="0" u="none" strike="noStrike" cap="none" normalizeH="0" baseline="0" dirty="0">
                <a:ln>
                  <a:noFill/>
                </a:ln>
                <a:solidFill>
                  <a:srgbClr val="00B050"/>
                </a:solidFill>
                <a:effectLst/>
                <a:latin typeface="Cambria" pitchFamily="18" charset="0"/>
                <a:ea typeface="Calibri" panose="020F0502020204030204" pitchFamily="34" charset="0"/>
                <a:cs typeface="Times New Roman" panose="02020603050405020304" pitchFamily="18" charset="0"/>
              </a:rPr>
              <a:t>Concerts et Animations</a:t>
            </a:r>
            <a:r>
              <a:rPr kumimoji="0" lang="fr-FR" altLang="fr-FR" sz="1600" b="1" i="0" u="none" strike="noStrike" cap="none" normalizeH="0" baseline="0" dirty="0">
                <a:ln>
                  <a:noFill/>
                </a:ln>
                <a:solidFill>
                  <a:srgbClr val="FFC000"/>
                </a:solidFill>
                <a:effectLst/>
                <a:latin typeface="Cambria" pitchFamily="18" charset="0"/>
                <a:ea typeface="Calibri" panose="020F0502020204030204" pitchFamily="34" charset="0"/>
                <a:cs typeface="Times New Roman" panose="02020603050405020304" pitchFamily="18" charset="0"/>
              </a:rPr>
              <a:t>    </a:t>
            </a:r>
            <a:endParaRPr kumimoji="0" lang="fr-FR" altLang="fr-FR" sz="1600" b="1" i="0" u="none" strike="noStrike" cap="none" normalizeH="0" baseline="0" dirty="0">
              <a:ln>
                <a:noFill/>
              </a:ln>
              <a:solidFill>
                <a:srgbClr val="FF0000"/>
              </a:solidFill>
              <a:effectLst/>
              <a:latin typeface="Cambria"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FF0000"/>
                </a:solidFill>
                <a:effectLst/>
                <a:latin typeface="Cambria" pitchFamily="18" charset="0"/>
                <a:ea typeface="Calibri" panose="020F0502020204030204" pitchFamily="34" charset="0"/>
                <a:cs typeface="Times New Roman" panose="02020603050405020304" pitchFamily="18" charset="0"/>
              </a:rPr>
              <a:t>Food Trucks</a:t>
            </a:r>
            <a:endParaRPr kumimoji="0" lang="fr-FR" altLang="fr-FR" sz="1600" b="0" i="0" u="none" strike="noStrike" cap="none" normalizeH="0" baseline="0" dirty="0">
              <a:ln>
                <a:noFill/>
              </a:ln>
              <a:solidFill>
                <a:schemeClr val="tx1"/>
              </a:solidFill>
              <a:effectLst/>
              <a:latin typeface="Cambria"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B08600"/>
                </a:solidFill>
                <a:effectLst/>
                <a:latin typeface="Cambria" pitchFamily="18" charset="0"/>
                <a:ea typeface="Calibri" panose="020F0502020204030204" pitchFamily="34" charset="0"/>
                <a:cs typeface="Times New Roman" panose="02020603050405020304" pitchFamily="18" charset="0"/>
              </a:rPr>
              <a:t>Marché de Produits locaux</a:t>
            </a:r>
            <a:endParaRPr kumimoji="0" lang="fr-FR" altLang="fr-FR" sz="1600" b="0" i="0" u="none" strike="noStrike" cap="none" normalizeH="0" baseline="0" dirty="0">
              <a:ln>
                <a:noFill/>
              </a:ln>
              <a:solidFill>
                <a:schemeClr val="tx1"/>
              </a:solidFill>
              <a:effectLst/>
              <a:latin typeface="Cambria" pitchFamily="18" charset="0"/>
            </a:endParaRPr>
          </a:p>
        </p:txBody>
      </p:sp>
    </p:spTree>
    <p:extLst>
      <p:ext uri="{BB962C8B-B14F-4D97-AF65-F5344CB8AC3E}">
        <p14:creationId xmlns:p14="http://schemas.microsoft.com/office/powerpoint/2010/main" val="2823816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116081" y="672233"/>
            <a:ext cx="6625287" cy="1169551"/>
          </a:xfrm>
          <a:prstGeom prst="rect">
            <a:avLst/>
          </a:prstGeom>
          <a:solidFill>
            <a:schemeClr val="bg1"/>
          </a:solidFill>
          <a:ln>
            <a:solidFill>
              <a:schemeClr val="accent1"/>
            </a:solidFill>
          </a:ln>
        </p:spPr>
        <p:txBody>
          <a:bodyPr wrap="square" rtlCol="0">
            <a:spAutoFit/>
          </a:bodyPr>
          <a:lstStyle/>
          <a:p>
            <a:r>
              <a:rPr lang="fr-FR" sz="1000" b="1" dirty="0"/>
              <a:t>                                                                             FONTAINE –LAVOIR</a:t>
            </a:r>
          </a:p>
          <a:p>
            <a:endParaRPr lang="fr-FR" sz="1000" dirty="0"/>
          </a:p>
          <a:p>
            <a:r>
              <a:rPr lang="fr-FR" sz="1000" dirty="0"/>
              <a:t>Suite à des fuites au niveau du lavoir, nous avons effectué la vidange des bassins.</a:t>
            </a:r>
          </a:p>
          <a:p>
            <a:r>
              <a:rPr lang="fr-FR" sz="1000" dirty="0"/>
              <a:t>De plus, le département du Gard étant dès lors en </a:t>
            </a:r>
            <a:r>
              <a:rPr lang="fr-FR" sz="1000" b="1" dirty="0"/>
              <a:t>vigilance sécheresse </a:t>
            </a:r>
            <a:r>
              <a:rPr lang="fr-FR" sz="1000" dirty="0"/>
              <a:t>(arrêté préfectoral n° 30-2023-03-10-0002 – affiché en mairie depuis le 10 mars 2023), nous ne pouvons remettre en fonction la fontaine. La mairie a également pris un arrêté municipal fixant les mesures de restriction des usages de l’eau </a:t>
            </a:r>
            <a:r>
              <a:rPr lang="fr-FR" sz="1000" dirty="0">
                <a:highlight>
                  <a:srgbClr val="FFFF00"/>
                </a:highlight>
              </a:rPr>
              <a:t>(voir page n° 15). </a:t>
            </a:r>
          </a:p>
          <a:p>
            <a:r>
              <a:rPr lang="fr-FR" sz="1000" dirty="0">
                <a:ea typeface="Times New Roman" panose="02020603050405020304" pitchFamily="18" charset="0"/>
              </a:rPr>
              <a:t>Concernant les fuites, en rapport avec la SAUR, l’étude est en cours. </a:t>
            </a:r>
            <a:endParaRPr lang="fr-FR" sz="1000" dirty="0">
              <a:effectLst/>
              <a:ea typeface="Times New Roman" panose="02020603050405020304" pitchFamily="18" charset="0"/>
            </a:endParaRPr>
          </a:p>
        </p:txBody>
      </p:sp>
      <p:sp>
        <p:nvSpPr>
          <p:cNvPr id="12" name="ZoneTexte 11"/>
          <p:cNvSpPr txBox="1"/>
          <p:nvPr/>
        </p:nvSpPr>
        <p:spPr>
          <a:xfrm>
            <a:off x="589855" y="251520"/>
            <a:ext cx="5694251" cy="400110"/>
          </a:xfrm>
          <a:prstGeom prst="rect">
            <a:avLst/>
          </a:prstGeom>
          <a:noFill/>
        </p:spPr>
        <p:txBody>
          <a:bodyPr wrap="square" rtlCol="0">
            <a:spAutoFit/>
          </a:bodyPr>
          <a:lstStyle/>
          <a:p>
            <a:r>
              <a:rPr lang="fr-FR" b="1" dirty="0">
                <a:solidFill>
                  <a:srgbClr val="C00000"/>
                </a:solidFill>
              </a:rPr>
              <a:t>                            </a:t>
            </a:r>
            <a:r>
              <a:rPr lang="fr-FR" sz="2000" b="1" dirty="0">
                <a:solidFill>
                  <a:srgbClr val="C00000"/>
                </a:solidFill>
              </a:rPr>
              <a:t>Les Infos de François</a:t>
            </a:r>
          </a:p>
        </p:txBody>
      </p:sp>
      <p:sp>
        <p:nvSpPr>
          <p:cNvPr id="6" name="ZoneTexte 5"/>
          <p:cNvSpPr txBox="1"/>
          <p:nvPr/>
        </p:nvSpPr>
        <p:spPr>
          <a:xfrm>
            <a:off x="116081" y="4355976"/>
            <a:ext cx="4032999" cy="1477328"/>
          </a:xfrm>
          <a:prstGeom prst="rect">
            <a:avLst/>
          </a:prstGeom>
          <a:noFill/>
          <a:ln>
            <a:solidFill>
              <a:srgbClr val="002060"/>
            </a:solidFill>
          </a:ln>
        </p:spPr>
        <p:txBody>
          <a:bodyPr wrap="square" rtlCol="0">
            <a:spAutoFit/>
          </a:bodyPr>
          <a:lstStyle/>
          <a:p>
            <a:r>
              <a:rPr lang="fr-FR" sz="1000" dirty="0"/>
              <a:t>                        </a:t>
            </a:r>
            <a:r>
              <a:rPr lang="fr-FR" sz="1000" b="1" dirty="0"/>
              <a:t>STATIONNEMENT PARKING NORD</a:t>
            </a:r>
          </a:p>
          <a:p>
            <a:r>
              <a:rPr lang="fr-FR" sz="1000" dirty="0"/>
              <a:t> </a:t>
            </a:r>
          </a:p>
          <a:p>
            <a:r>
              <a:rPr lang="fr-FR" sz="1000" dirty="0"/>
              <a:t>Afin de faciliter l’enlèvement des diverses colonnes (ordures  ménagères, verres, papiers et habits), nous avons procédé à la mise en place d’une interdiction de stationner sur la zone entre les poubelles et l’arrêt de bus </a:t>
            </a:r>
          </a:p>
          <a:p>
            <a:r>
              <a:rPr lang="fr-FR" sz="1000" dirty="0"/>
              <a:t>Toute infraction se verra notifiée d’un procès-verbal par notre agent de police. </a:t>
            </a:r>
          </a:p>
          <a:p>
            <a:r>
              <a:rPr lang="fr-FR" sz="1000" dirty="0"/>
              <a:t>Nous comptons sur votre sens civique et nous vous en remercions.</a:t>
            </a:r>
          </a:p>
        </p:txBody>
      </p:sp>
      <p:sp>
        <p:nvSpPr>
          <p:cNvPr id="4" name="Espace réservé du numéro de diapositive 3"/>
          <p:cNvSpPr>
            <a:spLocks noGrp="1"/>
          </p:cNvSpPr>
          <p:nvPr>
            <p:ph type="sldNum" sz="quarter" idx="12"/>
          </p:nvPr>
        </p:nvSpPr>
        <p:spPr/>
        <p:txBody>
          <a:bodyPr/>
          <a:lstStyle/>
          <a:p>
            <a:fld id="{5FC1FABE-DE16-4DC5-9B05-F5DA53123318}" type="slidenum">
              <a:rPr lang="fr-FR" smtClean="0"/>
              <a:t>2</a:t>
            </a:fld>
            <a:endParaRPr lang="fr-FR" dirty="0"/>
          </a:p>
        </p:txBody>
      </p:sp>
      <p:sp>
        <p:nvSpPr>
          <p:cNvPr id="2" name="Rectangle 1"/>
          <p:cNvSpPr/>
          <p:nvPr/>
        </p:nvSpPr>
        <p:spPr>
          <a:xfrm>
            <a:off x="3141111" y="1938424"/>
            <a:ext cx="3600257" cy="2246769"/>
          </a:xfrm>
          <a:prstGeom prst="rect">
            <a:avLst/>
          </a:prstGeom>
        </p:spPr>
        <p:txBody>
          <a:bodyPr wrap="square">
            <a:spAutoFit/>
          </a:bodyPr>
          <a:lstStyle/>
          <a:p>
            <a:pPr algn="ctr"/>
            <a:r>
              <a:rPr lang="fr-FR" sz="1000" b="1" dirty="0"/>
              <a:t>RECENSEMENT 2023</a:t>
            </a:r>
          </a:p>
          <a:p>
            <a:r>
              <a:rPr lang="fr-FR" sz="1000" b="1" dirty="0"/>
              <a:t>    </a:t>
            </a:r>
          </a:p>
          <a:p>
            <a:r>
              <a:rPr lang="fr-FR" sz="1000" dirty="0"/>
              <a:t>Mise à part quelques éternels irréductibles anti-recensement, qui selon moi n’ont aucun sens civique et ne sont là que pour râler et critiquer, je tenais à remercier la majorité de la population pour sa bonne participation au recensement 2023. Nous avons constaté une nette progression du recensement en ligne. Cela permet une saisie plus rapide et un gain de temps pour l’agent recenseur (pas de prise de rendez-vous, je suis là, je suis pas là, etc…)</a:t>
            </a:r>
          </a:p>
          <a:p>
            <a:r>
              <a:rPr lang="fr-FR" sz="1000" dirty="0"/>
              <a:t>Merci pour votre accueil chaleureux et merci à Muriel, notre agent, que je félicite pour son travail exécuté dans les temps. </a:t>
            </a:r>
          </a:p>
          <a:p>
            <a:r>
              <a:rPr lang="fr-FR" sz="1000" dirty="0"/>
              <a:t>Suite au retour de l’INSEE, notre commune compte actuellement 230 habitants !</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t="-8454" b="8454"/>
          <a:stretch/>
        </p:blipFill>
        <p:spPr>
          <a:xfrm>
            <a:off x="287492" y="2024696"/>
            <a:ext cx="2853619" cy="2074224"/>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1087" y="4185194"/>
            <a:ext cx="2622559" cy="1964090"/>
          </a:xfrm>
          <a:prstGeom prst="rect">
            <a:avLst/>
          </a:prstGeom>
        </p:spPr>
      </p:pic>
      <p:sp>
        <p:nvSpPr>
          <p:cNvPr id="9" name="ZoneTexte 8">
            <a:extLst>
              <a:ext uri="{FF2B5EF4-FFF2-40B4-BE49-F238E27FC236}">
                <a16:creationId xmlns:a16="http://schemas.microsoft.com/office/drawing/2014/main" id="{536838ED-2423-6A49-461E-C5F04468CF8B}"/>
              </a:ext>
            </a:extLst>
          </p:cNvPr>
          <p:cNvSpPr txBox="1"/>
          <p:nvPr/>
        </p:nvSpPr>
        <p:spPr>
          <a:xfrm>
            <a:off x="1282654" y="6350762"/>
            <a:ext cx="3988464" cy="2723823"/>
          </a:xfrm>
          <a:prstGeom prst="rect">
            <a:avLst/>
          </a:prstGeom>
          <a:solidFill>
            <a:srgbClr val="C00000"/>
          </a:solidFill>
        </p:spPr>
        <p:txBody>
          <a:bodyPr wrap="square" rtlCol="0">
            <a:spAutoFit/>
          </a:bodyPr>
          <a:lstStyle/>
          <a:p>
            <a:pPr algn="ctr"/>
            <a:r>
              <a:rPr lang="fr-FR" sz="1600" b="1" u="sng" dirty="0">
                <a:solidFill>
                  <a:schemeClr val="bg1"/>
                </a:solidFill>
              </a:rPr>
              <a:t>EAU &amp; ASSAINISSEMENT</a:t>
            </a:r>
          </a:p>
          <a:p>
            <a:pPr algn="ctr"/>
            <a:r>
              <a:rPr lang="fr-FR" sz="1600" b="1" u="sng" dirty="0">
                <a:solidFill>
                  <a:schemeClr val="bg1"/>
                </a:solidFill>
              </a:rPr>
              <a:t>CONTACT SAUR</a:t>
            </a:r>
          </a:p>
          <a:p>
            <a:pPr algn="ctr"/>
            <a:r>
              <a:rPr lang="fr-FR" sz="1100" b="1" dirty="0">
                <a:solidFill>
                  <a:schemeClr val="bg1"/>
                </a:solidFill>
              </a:rPr>
              <a:t>SERVICE D’URGENCE DEDIEE AUX PARTICULIERS</a:t>
            </a:r>
          </a:p>
          <a:p>
            <a:pPr algn="ctr"/>
            <a:r>
              <a:rPr lang="fr-FR" sz="1200" b="1" dirty="0">
                <a:solidFill>
                  <a:schemeClr val="bg1"/>
                </a:solidFill>
              </a:rPr>
              <a:t>7j/7j - 24h/24h</a:t>
            </a:r>
          </a:p>
          <a:p>
            <a:pPr algn="ctr"/>
            <a:endParaRPr lang="fr-FR" sz="1000" b="1" dirty="0">
              <a:solidFill>
                <a:schemeClr val="bg1"/>
              </a:solidFill>
            </a:endParaRPr>
          </a:p>
          <a:p>
            <a:pPr algn="ctr"/>
            <a:endParaRPr lang="fr-FR" sz="2000" b="1" dirty="0">
              <a:solidFill>
                <a:schemeClr val="bg1"/>
              </a:solidFill>
            </a:endParaRPr>
          </a:p>
          <a:p>
            <a:endParaRPr lang="fr-FR" sz="1200" dirty="0">
              <a:solidFill>
                <a:schemeClr val="bg1"/>
              </a:solidFill>
            </a:endParaRPr>
          </a:p>
          <a:p>
            <a:endParaRPr lang="fr-FR" sz="1200" dirty="0">
              <a:solidFill>
                <a:schemeClr val="bg1"/>
              </a:solidFill>
            </a:endParaRPr>
          </a:p>
          <a:p>
            <a:r>
              <a:rPr lang="fr-FR" sz="1200" dirty="0">
                <a:solidFill>
                  <a:schemeClr val="bg1"/>
                </a:solidFill>
              </a:rPr>
              <a:t>Contact administratif </a:t>
            </a:r>
          </a:p>
          <a:p>
            <a:r>
              <a:rPr lang="fr-FR" sz="1200" dirty="0">
                <a:solidFill>
                  <a:schemeClr val="bg1"/>
                </a:solidFill>
              </a:rPr>
              <a:t>Du lundi au vendredi – de 8h à 18 h</a:t>
            </a:r>
          </a:p>
          <a:p>
            <a:r>
              <a:rPr lang="fr-FR" sz="1200" dirty="0">
                <a:solidFill>
                  <a:schemeClr val="bg1"/>
                </a:solidFill>
              </a:rPr>
              <a:t>04 30 62 10 00</a:t>
            </a:r>
          </a:p>
          <a:p>
            <a:endParaRPr lang="fr-FR" sz="1200" dirty="0">
              <a:solidFill>
                <a:schemeClr val="bg1"/>
              </a:solidFill>
            </a:endParaRPr>
          </a:p>
          <a:p>
            <a:r>
              <a:rPr lang="fr-FR" sz="1200" dirty="0">
                <a:solidFill>
                  <a:schemeClr val="bg1"/>
                </a:solidFill>
              </a:rPr>
              <a:t>A noter dans vos tablettes !!</a:t>
            </a:r>
          </a:p>
        </p:txBody>
      </p:sp>
      <p:sp>
        <p:nvSpPr>
          <p:cNvPr id="10" name="Rectangle : coins arrondis 9">
            <a:extLst>
              <a:ext uri="{FF2B5EF4-FFF2-40B4-BE49-F238E27FC236}">
                <a16:creationId xmlns:a16="http://schemas.microsoft.com/office/drawing/2014/main" id="{9DE1CCD7-7047-89CE-C47F-988222831095}"/>
              </a:ext>
            </a:extLst>
          </p:cNvPr>
          <p:cNvSpPr/>
          <p:nvPr/>
        </p:nvSpPr>
        <p:spPr>
          <a:xfrm>
            <a:off x="1713644" y="7418271"/>
            <a:ext cx="3126483" cy="453541"/>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C00000"/>
                </a:solidFill>
              </a:rPr>
              <a:t>04 30 62 10 08</a:t>
            </a:r>
          </a:p>
        </p:txBody>
      </p:sp>
    </p:spTree>
    <p:extLst>
      <p:ext uri="{BB962C8B-B14F-4D97-AF65-F5344CB8AC3E}">
        <p14:creationId xmlns:p14="http://schemas.microsoft.com/office/powerpoint/2010/main" val="1723448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6F41C93-E405-2CE9-6520-66753CEF08D4}"/>
              </a:ext>
            </a:extLst>
          </p:cNvPr>
          <p:cNvSpPr txBox="1"/>
          <p:nvPr/>
        </p:nvSpPr>
        <p:spPr>
          <a:xfrm flipH="1">
            <a:off x="1892577" y="8420725"/>
            <a:ext cx="3061311" cy="723275"/>
          </a:xfrm>
          <a:prstGeom prst="rect">
            <a:avLst/>
          </a:prstGeom>
          <a:noFill/>
        </p:spPr>
        <p:txBody>
          <a:bodyPr wrap="square" rtlCol="0">
            <a:spAutoFit/>
          </a:bodyPr>
          <a:lstStyle/>
          <a:p>
            <a:pPr algn="ctr"/>
            <a:r>
              <a:rPr lang="fr-FR" sz="900" b="1" dirty="0">
                <a:solidFill>
                  <a:srgbClr val="002060"/>
                </a:solidFill>
              </a:rPr>
              <a:t>Salazac Infos</a:t>
            </a:r>
          </a:p>
          <a:p>
            <a:pPr algn="ctr"/>
            <a:r>
              <a:rPr lang="fr-FR" sz="800" dirty="0">
                <a:solidFill>
                  <a:srgbClr val="002060"/>
                </a:solidFill>
              </a:rPr>
              <a:t>Mairie de Salazac – 3, place de la Fontaine – 30760 SALAZAC</a:t>
            </a:r>
          </a:p>
          <a:p>
            <a:pPr algn="ctr"/>
            <a:r>
              <a:rPr lang="fr-FR" sz="800" dirty="0">
                <a:solidFill>
                  <a:srgbClr val="002060"/>
                </a:solidFill>
              </a:rPr>
              <a:t>04 66 82 14 69 – </a:t>
            </a:r>
            <a:r>
              <a:rPr lang="fr-FR" sz="800" dirty="0">
                <a:solidFill>
                  <a:srgbClr val="002060"/>
                </a:solidFill>
                <a:hlinkClick r:id="rId2">
                  <a:extLst>
                    <a:ext uri="{A12FA001-AC4F-418D-AE19-62706E023703}">
                      <ahyp:hlinkClr xmlns:ahyp="http://schemas.microsoft.com/office/drawing/2018/hyperlinkcolor" val="tx"/>
                    </a:ext>
                  </a:extLst>
                </a:hlinkClick>
              </a:rPr>
              <a:t>mairie.salazac@wanadoo.fr</a:t>
            </a:r>
            <a:endParaRPr lang="fr-FR" sz="800" dirty="0">
              <a:solidFill>
                <a:srgbClr val="002060"/>
              </a:solidFill>
            </a:endParaRPr>
          </a:p>
          <a:p>
            <a:pPr algn="ctr"/>
            <a:r>
              <a:rPr lang="fr-FR" sz="800" dirty="0">
                <a:solidFill>
                  <a:srgbClr val="002060"/>
                </a:solidFill>
              </a:rPr>
              <a:t>Commission Communication</a:t>
            </a:r>
          </a:p>
          <a:p>
            <a:pPr algn="ctr"/>
            <a:r>
              <a:rPr lang="fr-FR" sz="800" dirty="0">
                <a:solidFill>
                  <a:srgbClr val="002060"/>
                </a:solidFill>
              </a:rPr>
              <a:t>Patrick TONARELLI – Léa CHELABI – Maud BRUNONI</a:t>
            </a:r>
          </a:p>
        </p:txBody>
      </p:sp>
      <p:sp>
        <p:nvSpPr>
          <p:cNvPr id="6" name="Espace réservé du numéro de diapositive 5"/>
          <p:cNvSpPr>
            <a:spLocks noGrp="1"/>
          </p:cNvSpPr>
          <p:nvPr>
            <p:ph type="sldNum" sz="quarter" idx="12"/>
          </p:nvPr>
        </p:nvSpPr>
        <p:spPr/>
        <p:txBody>
          <a:bodyPr/>
          <a:lstStyle/>
          <a:p>
            <a:fld id="{5FC1FABE-DE16-4DC5-9B05-F5DA53123318}" type="slidenum">
              <a:rPr lang="fr-FR" smtClean="0"/>
              <a:t>20</a:t>
            </a:fld>
            <a:endParaRPr lang="fr-FR" dirty="0"/>
          </a:p>
        </p:txBody>
      </p:sp>
      <p:pic>
        <p:nvPicPr>
          <p:cNvPr id="2050" name="Picture 2" descr="30 coloriages sur le thème de Pâques - Le Carnet d'Emma">
            <a:extLst>
              <a:ext uri="{FF2B5EF4-FFF2-40B4-BE49-F238E27FC236}">
                <a16:creationId xmlns:a16="http://schemas.microsoft.com/office/drawing/2014/main" id="{E8F6DD1E-6486-A2DD-F41D-1430E535B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65" y="971600"/>
            <a:ext cx="6019800" cy="714375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938957" y="225803"/>
            <a:ext cx="4968552" cy="523220"/>
          </a:xfrm>
          <a:prstGeom prst="rect">
            <a:avLst/>
          </a:prstGeom>
          <a:noFill/>
        </p:spPr>
        <p:txBody>
          <a:bodyPr wrap="square" rtlCol="0">
            <a:spAutoFit/>
          </a:bodyPr>
          <a:lstStyle/>
          <a:p>
            <a:r>
              <a:rPr lang="fr-FR" sz="2800" dirty="0"/>
              <a:t>           </a:t>
            </a:r>
            <a:r>
              <a:rPr lang="fr-FR" sz="2800" b="1" dirty="0">
                <a:solidFill>
                  <a:srgbClr val="C00000"/>
                </a:solidFill>
              </a:rPr>
              <a:t>J</a:t>
            </a:r>
            <a:r>
              <a:rPr lang="fr-FR" sz="2800" b="1" dirty="0">
                <a:solidFill>
                  <a:srgbClr val="00B050"/>
                </a:solidFill>
              </a:rPr>
              <a:t>O</a:t>
            </a:r>
            <a:r>
              <a:rPr lang="fr-FR" sz="2800" b="1" dirty="0">
                <a:solidFill>
                  <a:srgbClr val="7030A0"/>
                </a:solidFill>
              </a:rPr>
              <a:t>Y</a:t>
            </a:r>
            <a:r>
              <a:rPr lang="fr-FR" sz="2800" b="1" dirty="0">
                <a:solidFill>
                  <a:srgbClr val="FFC000"/>
                </a:solidFill>
              </a:rPr>
              <a:t>E</a:t>
            </a:r>
            <a:r>
              <a:rPr lang="fr-FR" sz="2800" b="1" dirty="0">
                <a:solidFill>
                  <a:srgbClr val="92D050"/>
                </a:solidFill>
              </a:rPr>
              <a:t>U</a:t>
            </a:r>
            <a:r>
              <a:rPr lang="fr-FR" sz="2800" b="1" dirty="0">
                <a:solidFill>
                  <a:schemeClr val="tx2">
                    <a:lumMod val="75000"/>
                  </a:schemeClr>
                </a:solidFill>
              </a:rPr>
              <a:t>S</a:t>
            </a:r>
            <a:r>
              <a:rPr lang="fr-FR" sz="2800" b="1" dirty="0">
                <a:solidFill>
                  <a:schemeClr val="accent6">
                    <a:lumMod val="75000"/>
                  </a:schemeClr>
                </a:solidFill>
              </a:rPr>
              <a:t>E</a:t>
            </a:r>
            <a:r>
              <a:rPr lang="fr-FR" sz="2800" b="1" dirty="0">
                <a:solidFill>
                  <a:srgbClr val="FFFF00"/>
                </a:solidFill>
              </a:rPr>
              <a:t>S</a:t>
            </a:r>
            <a:r>
              <a:rPr lang="fr-FR" sz="2800" b="1" dirty="0"/>
              <a:t> </a:t>
            </a:r>
            <a:r>
              <a:rPr lang="fr-FR" sz="2800" b="1" dirty="0">
                <a:solidFill>
                  <a:schemeClr val="tx2"/>
                </a:solidFill>
              </a:rPr>
              <a:t>P</a:t>
            </a:r>
            <a:r>
              <a:rPr lang="fr-FR" sz="2800" b="1" dirty="0">
                <a:solidFill>
                  <a:srgbClr val="00B050"/>
                </a:solidFill>
              </a:rPr>
              <a:t>Â</a:t>
            </a:r>
            <a:r>
              <a:rPr lang="fr-FR" sz="2800" b="1" dirty="0">
                <a:solidFill>
                  <a:srgbClr val="00B0F0"/>
                </a:solidFill>
              </a:rPr>
              <a:t>Q</a:t>
            </a:r>
            <a:r>
              <a:rPr lang="fr-FR" sz="2800" b="1" dirty="0">
                <a:solidFill>
                  <a:srgbClr val="FF3399"/>
                </a:solidFill>
              </a:rPr>
              <a:t>U</a:t>
            </a:r>
            <a:r>
              <a:rPr lang="fr-FR" sz="2800" b="1" dirty="0">
                <a:solidFill>
                  <a:srgbClr val="FFC000"/>
                </a:solidFill>
              </a:rPr>
              <a:t>E</a:t>
            </a:r>
            <a:r>
              <a:rPr lang="fr-FR" sz="2800" b="1" dirty="0">
                <a:solidFill>
                  <a:schemeClr val="accent2">
                    <a:lumMod val="75000"/>
                  </a:schemeClr>
                </a:solidFill>
              </a:rPr>
              <a:t>S</a:t>
            </a:r>
          </a:p>
        </p:txBody>
      </p:sp>
    </p:spTree>
    <p:extLst>
      <p:ext uri="{BB962C8B-B14F-4D97-AF65-F5344CB8AC3E}">
        <p14:creationId xmlns:p14="http://schemas.microsoft.com/office/powerpoint/2010/main" val="3003381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105962" y="251520"/>
            <a:ext cx="3600400" cy="2585323"/>
          </a:xfrm>
          <a:prstGeom prst="rect">
            <a:avLst/>
          </a:prstGeom>
          <a:noFill/>
          <a:ln w="28575">
            <a:solidFill>
              <a:schemeClr val="accent3">
                <a:lumMod val="75000"/>
              </a:schemeClr>
            </a:solidFill>
          </a:ln>
        </p:spPr>
        <p:txBody>
          <a:bodyPr wrap="square" rtlCol="0">
            <a:spAutoFit/>
          </a:bodyPr>
          <a:lstStyle/>
          <a:p>
            <a:pPr algn="ctr"/>
            <a:r>
              <a:rPr lang="fr-FR" sz="1200" b="1" dirty="0"/>
              <a:t>AIRE DE COMPOSTAGE COLLECTIF</a:t>
            </a:r>
          </a:p>
          <a:p>
            <a:endParaRPr lang="fr-FR" sz="1000" b="1" dirty="0"/>
          </a:p>
          <a:p>
            <a:endParaRPr lang="fr-FR" sz="1000" b="1" dirty="0"/>
          </a:p>
          <a:p>
            <a:pPr algn="just"/>
            <a:r>
              <a:rPr lang="fr-FR" sz="1000" b="1" dirty="0"/>
              <a:t>Le compost communal est en place et je vous invite à le remplir sans modération avec bien sûr l’optique de ne mettre que des ordures biodégradables. Cela étant le but du jeu !</a:t>
            </a:r>
          </a:p>
          <a:p>
            <a:pPr algn="just"/>
            <a:r>
              <a:rPr lang="fr-FR" sz="1000" b="1" dirty="0"/>
              <a:t>Je vous remercie d’avance pour ce geste écologique.</a:t>
            </a:r>
          </a:p>
          <a:p>
            <a:pPr algn="just"/>
            <a:r>
              <a:rPr lang="fr-FR" sz="1000" b="1" dirty="0">
                <a:solidFill>
                  <a:srgbClr val="00B050"/>
                </a:solidFill>
              </a:rPr>
              <a:t>QUE METTRE ? </a:t>
            </a:r>
            <a:r>
              <a:rPr lang="fr-FR" sz="1000" b="1" dirty="0"/>
              <a:t>=&gt; Epluchures, reste de fruits et de légumes, thé, café, filtre, coquilles d’œufs broyées…</a:t>
            </a:r>
          </a:p>
          <a:p>
            <a:pPr algn="just"/>
            <a:r>
              <a:rPr lang="fr-FR" sz="1000" b="1" dirty="0">
                <a:solidFill>
                  <a:srgbClr val="FF0000"/>
                </a:solidFill>
              </a:rPr>
              <a:t>NE PAS METTRE </a:t>
            </a:r>
            <a:r>
              <a:rPr lang="fr-FR" sz="1000" b="1" dirty="0"/>
              <a:t>=&gt; herbe, tonte de pelouse, viande et poisson, branches…</a:t>
            </a:r>
          </a:p>
          <a:p>
            <a:endParaRPr lang="fr-FR" sz="1000" b="1" dirty="0"/>
          </a:p>
          <a:p>
            <a:pPr algn="ctr"/>
            <a:r>
              <a:rPr lang="fr-FR" sz="1000" b="1" dirty="0">
                <a:solidFill>
                  <a:schemeClr val="accent3">
                    <a:lumMod val="75000"/>
                  </a:schemeClr>
                </a:solidFill>
              </a:rPr>
              <a:t>L’inauguration aura lieu le VENDREDI 26 MAI 2023, en fin de journée, en présence de l’Agglo, suivie d’un apéro offert par la commune.</a:t>
            </a:r>
          </a:p>
        </p:txBody>
      </p:sp>
      <p:sp>
        <p:nvSpPr>
          <p:cNvPr id="8" name="Espace réservé du numéro de diapositive 7"/>
          <p:cNvSpPr>
            <a:spLocks noGrp="1"/>
          </p:cNvSpPr>
          <p:nvPr>
            <p:ph type="sldNum" sz="quarter" idx="12"/>
          </p:nvPr>
        </p:nvSpPr>
        <p:spPr/>
        <p:txBody>
          <a:bodyPr/>
          <a:lstStyle/>
          <a:p>
            <a:fld id="{5FC1FABE-DE16-4DC5-9B05-F5DA53123318}" type="slidenum">
              <a:rPr lang="fr-FR" smtClean="0"/>
              <a:t>3</a:t>
            </a:fld>
            <a:endParaRPr lang="fr-FR"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2856" y="2994952"/>
            <a:ext cx="2505137" cy="1878853"/>
          </a:xfrm>
          <a:prstGeom prst="rect">
            <a:avLst/>
          </a:prstGeom>
        </p:spPr>
      </p:pic>
      <p:sp>
        <p:nvSpPr>
          <p:cNvPr id="7" name="Rectangle 6"/>
          <p:cNvSpPr/>
          <p:nvPr/>
        </p:nvSpPr>
        <p:spPr>
          <a:xfrm>
            <a:off x="315566" y="7308304"/>
            <a:ext cx="6390796" cy="1277273"/>
          </a:xfrm>
          <a:prstGeom prst="rect">
            <a:avLst/>
          </a:prstGeom>
          <a:ln>
            <a:solidFill>
              <a:schemeClr val="accent1"/>
            </a:solidFill>
          </a:ln>
        </p:spPr>
        <p:txBody>
          <a:bodyPr wrap="square">
            <a:spAutoFit/>
          </a:bodyPr>
          <a:lstStyle/>
          <a:p>
            <a:r>
              <a:rPr lang="fr-FR" sz="1100" b="1" dirty="0"/>
              <a:t>                                                   COUPURE D’ELECTRICITE </a:t>
            </a:r>
          </a:p>
          <a:p>
            <a:endParaRPr lang="fr-FR" sz="1100" b="1" dirty="0"/>
          </a:p>
          <a:p>
            <a:pPr algn="just"/>
            <a:r>
              <a:rPr lang="fr-FR" sz="1100" dirty="0"/>
              <a:t>Une coupure d’électricité, due à la rupture d’un câble, a plongé la commune dans le noir le dimanche 26 février. Nous avons contacté le service ENEDIS COLLECTIVITES qui nous a confirmé le problème et la mise en place d’équipe de dépannage avec heure de remise en service. Je tenais à dire que la commune signale les faits  dans les meilleurs délais. Nous savons les désagréments que cela procure, puisque nous les subissons comme vous, mais nous ne pouvons faire plus. </a:t>
            </a:r>
          </a:p>
        </p:txBody>
      </p:sp>
      <p:pic>
        <p:nvPicPr>
          <p:cNvPr id="10" name="Image 9"/>
          <p:cNvPicPr>
            <a:picLocks noChangeAspect="1"/>
          </p:cNvPicPr>
          <p:nvPr/>
        </p:nvPicPr>
        <p:blipFill rotWithShape="1">
          <a:blip r:embed="rId4" cstate="print">
            <a:extLst>
              <a:ext uri="{28A0092B-C50C-407E-A947-70E740481C1C}">
                <a14:useLocalDpi xmlns:a14="http://schemas.microsoft.com/office/drawing/2010/main" val="0"/>
              </a:ext>
            </a:extLst>
          </a:blip>
          <a:srcRect t="-27552" b="27552"/>
          <a:stretch/>
        </p:blipFill>
        <p:spPr>
          <a:xfrm>
            <a:off x="157089" y="-1422027"/>
            <a:ext cx="2866255" cy="6089302"/>
          </a:xfrm>
          <a:prstGeom prst="rect">
            <a:avLst/>
          </a:prstGeom>
        </p:spPr>
      </p:pic>
      <p:sp>
        <p:nvSpPr>
          <p:cNvPr id="2" name="ZoneTexte 1">
            <a:extLst>
              <a:ext uri="{FF2B5EF4-FFF2-40B4-BE49-F238E27FC236}">
                <a16:creationId xmlns:a16="http://schemas.microsoft.com/office/drawing/2014/main" id="{C4C3DF31-E6CE-B386-4E77-C779F14AEC48}"/>
              </a:ext>
            </a:extLst>
          </p:cNvPr>
          <p:cNvSpPr txBox="1"/>
          <p:nvPr/>
        </p:nvSpPr>
        <p:spPr>
          <a:xfrm>
            <a:off x="3254127" y="5152058"/>
            <a:ext cx="3443454" cy="1661993"/>
          </a:xfrm>
          <a:prstGeom prst="rect">
            <a:avLst/>
          </a:prstGeom>
          <a:noFill/>
        </p:spPr>
        <p:txBody>
          <a:bodyPr wrap="square" rtlCol="0">
            <a:spAutoFit/>
          </a:bodyPr>
          <a:lstStyle/>
          <a:p>
            <a:pPr algn="ctr"/>
            <a:r>
              <a:rPr lang="fr-FR" b="1" dirty="0">
                <a:solidFill>
                  <a:schemeClr val="accent6">
                    <a:lumMod val="75000"/>
                  </a:schemeClr>
                </a:solidFill>
                <a:latin typeface="Cooper Std Black" pitchFamily="18" charset="0"/>
              </a:rPr>
              <a:t>EMPLOI DU FEU</a:t>
            </a:r>
          </a:p>
          <a:p>
            <a:pPr algn="just"/>
            <a:endParaRPr lang="fr-FR" sz="1200" b="1" dirty="0">
              <a:solidFill>
                <a:schemeClr val="accent6">
                  <a:lumMod val="75000"/>
                </a:schemeClr>
              </a:solidFill>
            </a:endParaRPr>
          </a:p>
          <a:p>
            <a:r>
              <a:rPr lang="fr-FR" sz="1200" dirty="0">
                <a:solidFill>
                  <a:schemeClr val="accent6">
                    <a:lumMod val="50000"/>
                  </a:schemeClr>
                </a:solidFill>
              </a:rPr>
              <a:t>Suite à l’arrêté préfectoral du 31 août 2012, il est interdit de faire du feu du 15 juin au 15 septembre.   </a:t>
            </a:r>
          </a:p>
          <a:p>
            <a:r>
              <a:rPr lang="fr-FR" sz="1200" dirty="0">
                <a:solidFill>
                  <a:schemeClr val="accent6">
                    <a:lumMod val="50000"/>
                  </a:schemeClr>
                </a:solidFill>
              </a:rPr>
              <a:t>Ces dates peuvent être modifiées selon les conditions météorologiques.</a:t>
            </a:r>
          </a:p>
          <a:p>
            <a:endParaRPr lang="fr-FR" sz="1200" dirty="0"/>
          </a:p>
        </p:txBody>
      </p:sp>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90" y="4815916"/>
            <a:ext cx="3212976" cy="2334279"/>
          </a:xfrm>
          <a:prstGeom prst="rect">
            <a:avLst/>
          </a:prstGeom>
        </p:spPr>
      </p:pic>
    </p:spTree>
    <p:extLst>
      <p:ext uri="{BB962C8B-B14F-4D97-AF65-F5344CB8AC3E}">
        <p14:creationId xmlns:p14="http://schemas.microsoft.com/office/powerpoint/2010/main" val="3402192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74745" y="153888"/>
            <a:ext cx="2753114" cy="2292935"/>
          </a:xfrm>
          <a:prstGeom prst="rect">
            <a:avLst/>
          </a:prstGeom>
          <a:ln>
            <a:solidFill>
              <a:srgbClr val="FF0000"/>
            </a:solidFill>
          </a:ln>
        </p:spPr>
        <p:txBody>
          <a:bodyPr wrap="square">
            <a:spAutoFit/>
          </a:bodyPr>
          <a:lstStyle/>
          <a:p>
            <a:pPr algn="ctr"/>
            <a:r>
              <a:rPr lang="fr-FR" sz="1100" b="1" dirty="0">
                <a:solidFill>
                  <a:srgbClr val="FF0000"/>
                </a:solidFill>
              </a:rPr>
              <a:t>VITESSE SUR LES VOIES COMMUNALES</a:t>
            </a:r>
          </a:p>
          <a:p>
            <a:pPr algn="ctr"/>
            <a:endParaRPr lang="fr-FR" sz="1100" b="1" dirty="0"/>
          </a:p>
          <a:p>
            <a:pPr algn="just"/>
            <a:r>
              <a:rPr lang="fr-FR" sz="1100" dirty="0"/>
              <a:t>Pour la énième fois, je vous rappelle que la vitesse sur la totalité de la commune est de 30 km/h. Pensez à nos ainés et enfants qui parcourent nos chemins, qui, trop souvent, sont pris pour des pistes de rallye, par des personnes qui n’ont aucune conscience du danger !</a:t>
            </a:r>
          </a:p>
          <a:p>
            <a:pPr algn="just"/>
            <a:r>
              <a:rPr lang="fr-FR" sz="1100" dirty="0"/>
              <a:t>Faut-il attendre un accident ? </a:t>
            </a:r>
          </a:p>
          <a:p>
            <a:pPr algn="just"/>
            <a:r>
              <a:rPr lang="fr-FR" sz="1100" dirty="0"/>
              <a:t>Nous comptons sur vous afin de ne pas en arriver là. </a:t>
            </a: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28341" t="-2" r="18203" b="2"/>
          <a:stretch/>
        </p:blipFill>
        <p:spPr>
          <a:xfrm>
            <a:off x="282617" y="153888"/>
            <a:ext cx="2539957" cy="2292935"/>
          </a:xfrm>
          <a:prstGeom prst="rect">
            <a:avLst/>
          </a:prstGeom>
        </p:spPr>
      </p:pic>
      <p:sp>
        <p:nvSpPr>
          <p:cNvPr id="5" name="ZoneTexte 4"/>
          <p:cNvSpPr txBox="1"/>
          <p:nvPr/>
        </p:nvSpPr>
        <p:spPr>
          <a:xfrm>
            <a:off x="133916" y="6183510"/>
            <a:ext cx="4303195" cy="2693045"/>
          </a:xfrm>
          <a:prstGeom prst="rect">
            <a:avLst/>
          </a:prstGeom>
          <a:noFill/>
          <a:ln>
            <a:solidFill>
              <a:srgbClr val="00B050"/>
            </a:solidFill>
          </a:ln>
        </p:spPr>
        <p:txBody>
          <a:bodyPr wrap="square" rtlCol="0">
            <a:spAutoFit/>
          </a:bodyPr>
          <a:lstStyle/>
          <a:p>
            <a:pPr algn="ctr"/>
            <a:r>
              <a:rPr lang="fr-FR" sz="1200" b="1" dirty="0">
                <a:solidFill>
                  <a:srgbClr val="00B050"/>
                </a:solidFill>
              </a:rPr>
              <a:t>L ’AGRICULTURE À SALAZAC</a:t>
            </a:r>
          </a:p>
          <a:p>
            <a:pPr algn="ctr"/>
            <a:endParaRPr lang="fr-FR" sz="1000" dirty="0"/>
          </a:p>
          <a:p>
            <a:r>
              <a:rPr lang="fr-FR" sz="1050" dirty="0"/>
              <a:t>Le conseil municipal essaie de redynamiser l'agriculture sur la commune. Bien sûr, nous ne pouvons pas remonter le temps, et revenir à des années en arrière.</a:t>
            </a:r>
          </a:p>
          <a:p>
            <a:r>
              <a:rPr lang="fr-FR" sz="1050" dirty="0"/>
              <a:t>Bien que nous ayons pris contact avec diverses organisations, il apparaît difficile de trouver des solutions. </a:t>
            </a:r>
          </a:p>
          <a:p>
            <a:r>
              <a:rPr lang="fr-FR" sz="1050" dirty="0"/>
              <a:t>La configuration de la commune nous oblige à étudier diverses cultures. Il faut oublier la vigne, le maraîchage, à cause du manque d’eau. Les céréales, pour cause de dégâts de sangliers. </a:t>
            </a:r>
          </a:p>
          <a:p>
            <a:r>
              <a:rPr lang="fr-FR" sz="1050" dirty="0"/>
              <a:t>Apparemment, seules les cultures arboricoles et le pastoralisme pourraient apporter un renouveau. À ce propos, merci à nos agriculteurs déjà présents de faire vivre notre territoire à leur échelle.</a:t>
            </a:r>
          </a:p>
          <a:p>
            <a:r>
              <a:rPr lang="fr-FR" sz="1050" dirty="0"/>
              <a:t>Toutes les pistes étant bonnes à exploiter, n’hésitez pas à venir en mairie si vous envisagez une reprise d’activité.</a:t>
            </a:r>
          </a:p>
          <a:p>
            <a:r>
              <a:rPr lang="fr-FR" sz="1050" dirty="0"/>
              <a:t>N’oublions pas que notre agriculture nous nourrit quotidiennement !</a:t>
            </a:r>
          </a:p>
        </p:txBody>
      </p:sp>
      <p:sp>
        <p:nvSpPr>
          <p:cNvPr id="6" name="Rectangle 5"/>
          <p:cNvSpPr/>
          <p:nvPr/>
        </p:nvSpPr>
        <p:spPr>
          <a:xfrm>
            <a:off x="282617" y="2557718"/>
            <a:ext cx="3845914" cy="1169551"/>
          </a:xfrm>
          <a:prstGeom prst="rect">
            <a:avLst/>
          </a:prstGeom>
        </p:spPr>
        <p:txBody>
          <a:bodyPr wrap="square">
            <a:spAutoFit/>
          </a:bodyPr>
          <a:lstStyle/>
          <a:p>
            <a:r>
              <a:rPr lang="fr-FR" b="1" dirty="0"/>
              <a:t>                   </a:t>
            </a:r>
            <a:r>
              <a:rPr lang="fr-FR" sz="1100" b="1" dirty="0">
                <a:solidFill>
                  <a:schemeClr val="bg1">
                    <a:lumMod val="50000"/>
                  </a:schemeClr>
                </a:solidFill>
              </a:rPr>
              <a:t>TRAVAUX DE VOIRIE</a:t>
            </a:r>
          </a:p>
          <a:p>
            <a:endParaRPr lang="fr-FR" sz="800" b="1" dirty="0"/>
          </a:p>
          <a:p>
            <a:pPr algn="just"/>
            <a:r>
              <a:rPr lang="fr-FR" sz="1100" dirty="0"/>
              <a:t>Des travaux d’agrandissement de l’accès au lotissement </a:t>
            </a:r>
          </a:p>
          <a:p>
            <a:pPr algn="just"/>
            <a:r>
              <a:rPr lang="fr-FR" sz="1100" dirty="0"/>
              <a:t>« Les Terres du Bourdet » ont été effectués par l’entreprise Chapus &amp; Duarte afin d’éviter l’affaissement de la chaussée causée par le passage des engins de chantier</a:t>
            </a:r>
            <a:r>
              <a:rPr lang="fr-FR" sz="1000" dirty="0"/>
              <a:t>.</a:t>
            </a:r>
          </a:p>
        </p:txBody>
      </p:sp>
      <p:sp>
        <p:nvSpPr>
          <p:cNvPr id="9" name="ZoneTexte 8">
            <a:extLst>
              <a:ext uri="{FF2B5EF4-FFF2-40B4-BE49-F238E27FC236}">
                <a16:creationId xmlns:a16="http://schemas.microsoft.com/office/drawing/2014/main" id="{84164403-30A4-38AD-1EDA-F0FFB69B6A8D}"/>
              </a:ext>
            </a:extLst>
          </p:cNvPr>
          <p:cNvSpPr txBox="1"/>
          <p:nvPr/>
        </p:nvSpPr>
        <p:spPr>
          <a:xfrm>
            <a:off x="4601639" y="8652811"/>
            <a:ext cx="2160240" cy="230832"/>
          </a:xfrm>
          <a:prstGeom prst="rect">
            <a:avLst/>
          </a:prstGeom>
          <a:noFill/>
        </p:spPr>
        <p:txBody>
          <a:bodyPr wrap="square" rtlCol="0">
            <a:spAutoFit/>
          </a:bodyPr>
          <a:lstStyle/>
          <a:p>
            <a:pPr algn="r"/>
            <a:r>
              <a:rPr lang="fr-FR" sz="900" b="1" dirty="0">
                <a:solidFill>
                  <a:srgbClr val="7030A0"/>
                </a:solidFill>
              </a:rPr>
              <a:t>François VIALLET</a:t>
            </a:r>
          </a:p>
        </p:txBody>
      </p:sp>
      <p:pic>
        <p:nvPicPr>
          <p:cNvPr id="10" name="Image 9">
            <a:extLst>
              <a:ext uri="{FF2B5EF4-FFF2-40B4-BE49-F238E27FC236}">
                <a16:creationId xmlns:a16="http://schemas.microsoft.com/office/drawing/2014/main" id="{3C2C77C0-C965-D2C6-384C-8BC21F5A858F}"/>
              </a:ext>
            </a:extLst>
          </p:cNvPr>
          <p:cNvPicPr>
            <a:picLocks noChangeAspect="1"/>
          </p:cNvPicPr>
          <p:nvPr/>
        </p:nvPicPr>
        <p:blipFill>
          <a:blip r:embed="rId4"/>
          <a:stretch>
            <a:fillRect/>
          </a:stretch>
        </p:blipFill>
        <p:spPr>
          <a:xfrm rot="311880">
            <a:off x="4447244" y="5964086"/>
            <a:ext cx="2218692" cy="2218692"/>
          </a:xfrm>
          <a:prstGeom prst="rect">
            <a:avLst/>
          </a:prstGeom>
        </p:spPr>
      </p:pic>
      <p:pic>
        <p:nvPicPr>
          <p:cNvPr id="1030" name="Picture 6" descr="Illustration vectorielle de zone de limitation de vitesse de 30 mi/h carré  Français roadsign | Vecteurs publiques">
            <a:extLst>
              <a:ext uri="{FF2B5EF4-FFF2-40B4-BE49-F238E27FC236}">
                <a16:creationId xmlns:a16="http://schemas.microsoft.com/office/drawing/2014/main" id="{723C5E5D-3DB0-ED31-042B-9DC8EA9E17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042"/>
          <a:stretch/>
        </p:blipFill>
        <p:spPr bwMode="auto">
          <a:xfrm>
            <a:off x="5727859" y="683568"/>
            <a:ext cx="832867" cy="1068211"/>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98BF321E-ADB3-6B75-19D4-E694C34A05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58669">
            <a:off x="2618459" y="4161361"/>
            <a:ext cx="2836794" cy="2091281"/>
          </a:xfrm>
          <a:prstGeom prst="rect">
            <a:avLst/>
          </a:prstGeom>
        </p:spPr>
      </p:pic>
      <p:pic>
        <p:nvPicPr>
          <p:cNvPr id="12" name="Image 11">
            <a:extLst>
              <a:ext uri="{FF2B5EF4-FFF2-40B4-BE49-F238E27FC236}">
                <a16:creationId xmlns:a16="http://schemas.microsoft.com/office/drawing/2014/main" id="{221039E0-1F38-17BE-EC41-64BCBA8983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55228">
            <a:off x="218246" y="3943084"/>
            <a:ext cx="2171931" cy="2275100"/>
          </a:xfrm>
          <a:prstGeom prst="rect">
            <a:avLst/>
          </a:prstGeom>
        </p:spPr>
      </p:pic>
      <p:pic>
        <p:nvPicPr>
          <p:cNvPr id="7" name="Image 6"/>
          <p:cNvPicPr>
            <a:picLocks noChangeAspect="1"/>
          </p:cNvPicPr>
          <p:nvPr/>
        </p:nvPicPr>
        <p:blipFill rotWithShape="1">
          <a:blip r:embed="rId8" cstate="print">
            <a:extLst>
              <a:ext uri="{28A0092B-C50C-407E-A947-70E740481C1C}">
                <a14:useLocalDpi xmlns:a14="http://schemas.microsoft.com/office/drawing/2010/main" val="0"/>
              </a:ext>
            </a:extLst>
          </a:blip>
          <a:srcRect b="24279"/>
          <a:stretch/>
        </p:blipFill>
        <p:spPr>
          <a:xfrm>
            <a:off x="4138397" y="2564734"/>
            <a:ext cx="2242931" cy="1836069"/>
          </a:xfrm>
          <a:prstGeom prst="rect">
            <a:avLst/>
          </a:prstGeom>
        </p:spPr>
      </p:pic>
    </p:spTree>
    <p:extLst>
      <p:ext uri="{BB962C8B-B14F-4D97-AF65-F5344CB8AC3E}">
        <p14:creationId xmlns:p14="http://schemas.microsoft.com/office/powerpoint/2010/main" val="1745715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5FC1FABE-DE16-4DC5-9B05-F5DA53123318}" type="slidenum">
              <a:rPr lang="fr-FR" smtClean="0"/>
              <a:t>5</a:t>
            </a:fld>
            <a:endParaRPr lang="fr-FR"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685" y="0"/>
            <a:ext cx="6460629" cy="9144000"/>
          </a:xfrm>
          <a:prstGeom prst="rect">
            <a:avLst/>
          </a:prstGeom>
        </p:spPr>
      </p:pic>
    </p:spTree>
    <p:extLst>
      <p:ext uri="{BB962C8B-B14F-4D97-AF65-F5344CB8AC3E}">
        <p14:creationId xmlns:p14="http://schemas.microsoft.com/office/powerpoint/2010/main" val="696554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p:txBody>
          <a:bodyPr/>
          <a:lstStyle/>
          <a:p>
            <a:fld id="{5FC1FABE-DE16-4DC5-9B05-F5DA53123318}" type="slidenum">
              <a:rPr lang="fr-FR" smtClean="0"/>
              <a:t>6</a:t>
            </a:fld>
            <a:endParaRPr lang="fr-FR" dirty="0"/>
          </a:p>
        </p:txBody>
      </p:sp>
      <p:sp>
        <p:nvSpPr>
          <p:cNvPr id="11" name="Rectangle 10"/>
          <p:cNvSpPr/>
          <p:nvPr/>
        </p:nvSpPr>
        <p:spPr>
          <a:xfrm>
            <a:off x="236662" y="3484260"/>
            <a:ext cx="6620511" cy="1107996"/>
          </a:xfrm>
          <a:prstGeom prst="rect">
            <a:avLst/>
          </a:prstGeom>
        </p:spPr>
        <p:txBody>
          <a:bodyPr wrap="square">
            <a:spAutoFit/>
          </a:bodyPr>
          <a:lstStyle/>
          <a:p>
            <a:r>
              <a:rPr lang="fr-FR" sz="1100" dirty="0">
                <a:solidFill>
                  <a:schemeClr val="tx2"/>
                </a:solidFill>
              </a:rPr>
              <a:t>Les loulous du village se sont réunis le samedi 04 février 2023 autour d’un après-midi </a:t>
            </a:r>
            <a:r>
              <a:rPr lang="fr-FR" sz="1100" i="1" dirty="0">
                <a:solidFill>
                  <a:schemeClr val="tx2"/>
                </a:solidFill>
              </a:rPr>
              <a:t>« Escape Game »</a:t>
            </a:r>
            <a:r>
              <a:rPr lang="fr-FR" sz="1100" dirty="0">
                <a:solidFill>
                  <a:schemeClr val="tx2"/>
                </a:solidFill>
              </a:rPr>
              <a:t> sur table. Nous avons pu composer deux équipes d’aventuriers capables de résoudre une enquête et retrouver un trésor. Cette animation a été proposée aux enfants de 5 à 10 ans. Les plus grands et les parents ont bien joué le jeu aussi, pour aider les plus jeunes…</a:t>
            </a:r>
          </a:p>
          <a:p>
            <a:r>
              <a:rPr lang="fr-FR" sz="1100" dirty="0">
                <a:solidFill>
                  <a:schemeClr val="tx2"/>
                </a:solidFill>
              </a:rPr>
              <a:t>Une fois le trésor découvert, nous avons partagé un goûter : « crêpes », à l’occasion de la chandeleur. Merci à vous, les enfants pour votre participation,  nous avons passé un agréable moment.</a:t>
            </a:r>
          </a:p>
        </p:txBody>
      </p:sp>
      <p:sp>
        <p:nvSpPr>
          <p:cNvPr id="13" name="Rectangle 12"/>
          <p:cNvSpPr/>
          <p:nvPr/>
        </p:nvSpPr>
        <p:spPr>
          <a:xfrm>
            <a:off x="287570" y="179512"/>
            <a:ext cx="3199915" cy="461665"/>
          </a:xfrm>
          <a:prstGeom prst="rect">
            <a:avLst/>
          </a:prstGeom>
        </p:spPr>
        <p:txBody>
          <a:bodyPr wrap="none">
            <a:spAutoFit/>
          </a:bodyPr>
          <a:lstStyle/>
          <a:p>
            <a:r>
              <a:rPr lang="fr-FR" sz="2400" b="1" dirty="0">
                <a:solidFill>
                  <a:schemeClr val="tx2"/>
                </a:solidFill>
              </a:rPr>
              <a:t>Kids Infos de </a:t>
            </a:r>
            <a:r>
              <a:rPr lang="fr-FR" sz="2400" b="1" dirty="0" err="1">
                <a:solidFill>
                  <a:schemeClr val="tx2"/>
                </a:solidFill>
              </a:rPr>
              <a:t>Salazac</a:t>
            </a:r>
            <a:endParaRPr lang="fr-FR" sz="2400" b="1" dirty="0">
              <a:solidFill>
                <a:schemeClr val="tx2"/>
              </a:solidFill>
            </a:endParaRPr>
          </a:p>
        </p:txBody>
      </p:sp>
      <p:sp>
        <p:nvSpPr>
          <p:cNvPr id="14" name="Rectangle 13"/>
          <p:cNvSpPr/>
          <p:nvPr/>
        </p:nvSpPr>
        <p:spPr>
          <a:xfrm>
            <a:off x="707487" y="3073091"/>
            <a:ext cx="5328591" cy="369332"/>
          </a:xfrm>
          <a:prstGeom prst="rect">
            <a:avLst/>
          </a:prstGeom>
          <a:ln>
            <a:solidFill>
              <a:srgbClr val="00B050"/>
            </a:solidFill>
          </a:ln>
        </p:spPr>
        <p:txBody>
          <a:bodyPr wrap="square">
            <a:spAutoFit/>
          </a:bodyPr>
          <a:lstStyle/>
          <a:p>
            <a:r>
              <a:rPr lang="fr-FR" b="1" dirty="0"/>
              <a:t>         </a:t>
            </a:r>
            <a:r>
              <a:rPr lang="fr-FR" sz="1600" b="1" dirty="0">
                <a:solidFill>
                  <a:schemeClr val="tx2"/>
                </a:solidFill>
              </a:rPr>
              <a:t>Retour de l’après-midi « Escape Game/crêpes</a:t>
            </a:r>
            <a:endParaRPr lang="fr-FR" sz="1600" dirty="0">
              <a:solidFill>
                <a:schemeClr val="tx2"/>
              </a:solidFill>
            </a:endParaRPr>
          </a:p>
        </p:txBody>
      </p:sp>
      <p:sp>
        <p:nvSpPr>
          <p:cNvPr id="15" name="Rectangle 14"/>
          <p:cNvSpPr/>
          <p:nvPr/>
        </p:nvSpPr>
        <p:spPr>
          <a:xfrm>
            <a:off x="166078" y="6804248"/>
            <a:ext cx="6411410" cy="2000548"/>
          </a:xfrm>
          <a:prstGeom prst="rect">
            <a:avLst/>
          </a:prstGeom>
          <a:ln>
            <a:solidFill>
              <a:schemeClr val="accent1"/>
            </a:solidFill>
          </a:ln>
        </p:spPr>
        <p:txBody>
          <a:bodyPr wrap="square">
            <a:spAutoFit/>
          </a:bodyPr>
          <a:lstStyle/>
          <a:p>
            <a:r>
              <a:rPr lang="fr-FR" sz="1200" dirty="0"/>
              <a:t>                                                      </a:t>
            </a:r>
            <a:r>
              <a:rPr lang="fr-FR" sz="1400" b="1" u="sng" dirty="0">
                <a:solidFill>
                  <a:schemeClr val="tx2"/>
                </a:solidFill>
              </a:rPr>
              <a:t>Nos prochains rendez-vous :</a:t>
            </a:r>
            <a:endParaRPr lang="fr-FR" sz="1400" b="1" dirty="0">
              <a:solidFill>
                <a:schemeClr val="tx2"/>
              </a:solidFill>
            </a:endParaRPr>
          </a:p>
          <a:p>
            <a:pPr lvl="0"/>
            <a:endParaRPr lang="fr-FR" sz="1200" b="1" u="sng" dirty="0">
              <a:solidFill>
                <a:schemeClr val="tx2"/>
              </a:solidFill>
            </a:endParaRPr>
          </a:p>
          <a:p>
            <a:pPr lvl="0"/>
            <a:r>
              <a:rPr lang="fr-FR" sz="1200" b="1" u="sng" dirty="0">
                <a:solidFill>
                  <a:schemeClr val="tx2"/>
                </a:solidFill>
              </a:rPr>
              <a:t>Le 08</a:t>
            </a:r>
            <a:r>
              <a:rPr lang="fr-FR" sz="1200" u="sng" dirty="0">
                <a:solidFill>
                  <a:schemeClr val="tx2"/>
                </a:solidFill>
              </a:rPr>
              <a:t> </a:t>
            </a:r>
            <a:r>
              <a:rPr lang="fr-FR" sz="1200" b="1" u="sng" dirty="0">
                <a:solidFill>
                  <a:schemeClr val="tx2"/>
                </a:solidFill>
              </a:rPr>
              <a:t>avril 2023 </a:t>
            </a:r>
            <a:r>
              <a:rPr lang="fr-FR" sz="1200" b="1" dirty="0">
                <a:solidFill>
                  <a:schemeClr val="tx2"/>
                </a:solidFill>
              </a:rPr>
              <a:t>: 	</a:t>
            </a:r>
          </a:p>
          <a:p>
            <a:pPr lvl="0"/>
            <a:r>
              <a:rPr lang="fr-FR" sz="1200" dirty="0">
                <a:solidFill>
                  <a:schemeClr val="tx2"/>
                </a:solidFill>
              </a:rPr>
              <a:t>Décoration du </a:t>
            </a:r>
            <a:r>
              <a:rPr lang="fr-FR" sz="1200" dirty="0" err="1">
                <a:solidFill>
                  <a:schemeClr val="tx2"/>
                </a:solidFill>
              </a:rPr>
              <a:t>Carmentran</a:t>
            </a:r>
            <a:r>
              <a:rPr lang="fr-FR" sz="1200" dirty="0">
                <a:solidFill>
                  <a:schemeClr val="tx2"/>
                </a:solidFill>
              </a:rPr>
              <a:t> &amp; atelier peinture sur toile proposé par Isabelle. </a:t>
            </a:r>
          </a:p>
          <a:p>
            <a:pPr lvl="0"/>
            <a:r>
              <a:rPr lang="fr-FR" sz="1200" b="1" u="sng" dirty="0">
                <a:solidFill>
                  <a:schemeClr val="tx2"/>
                </a:solidFill>
              </a:rPr>
              <a:t>Le 15 avril 2023</a:t>
            </a:r>
            <a:r>
              <a:rPr lang="fr-FR" sz="1200" dirty="0">
                <a:solidFill>
                  <a:schemeClr val="tx2"/>
                </a:solidFill>
              </a:rPr>
              <a:t> : </a:t>
            </a:r>
          </a:p>
          <a:p>
            <a:pPr lvl="0"/>
            <a:r>
              <a:rPr lang="fr-FR" sz="1200" dirty="0">
                <a:solidFill>
                  <a:schemeClr val="tx2"/>
                </a:solidFill>
              </a:rPr>
              <a:t>Pour notre traditionnel « Carnaval de Pâques ». </a:t>
            </a:r>
          </a:p>
          <a:p>
            <a:r>
              <a:rPr lang="fr-FR" sz="1200" i="1" dirty="0">
                <a:solidFill>
                  <a:schemeClr val="tx2"/>
                </a:solidFill>
              </a:rPr>
              <a:t>(Au programme : chasse aux œufs, défilé dans les rues, goûter, animation, jeux en bois…</a:t>
            </a:r>
            <a:r>
              <a:rPr lang="fr-FR" sz="1200" dirty="0">
                <a:solidFill>
                  <a:schemeClr val="tx2"/>
                </a:solidFill>
              </a:rPr>
              <a:t>)</a:t>
            </a:r>
          </a:p>
          <a:p>
            <a:r>
              <a:rPr lang="fr-FR" sz="1200" dirty="0">
                <a:solidFill>
                  <a:schemeClr val="tx2"/>
                </a:solidFill>
              </a:rPr>
              <a:t> </a:t>
            </a:r>
          </a:p>
          <a:p>
            <a:r>
              <a:rPr lang="fr-FR" sz="1200" dirty="0">
                <a:solidFill>
                  <a:schemeClr val="tx2"/>
                </a:solidFill>
              </a:rPr>
              <a:t>                                                       Nous comptons sur ta présence.</a:t>
            </a:r>
          </a:p>
          <a:p>
            <a:r>
              <a:rPr lang="fr-FR" sz="1200" dirty="0">
                <a:solidFill>
                  <a:schemeClr val="tx2"/>
                </a:solidFill>
              </a:rPr>
              <a:t>                                         Amicalement, l’équipe du Kids Infos </a:t>
            </a:r>
            <a:r>
              <a:rPr lang="fr-FR" sz="1200" dirty="0" err="1">
                <a:solidFill>
                  <a:schemeClr val="tx2"/>
                </a:solidFill>
              </a:rPr>
              <a:t>Salazac</a:t>
            </a:r>
            <a:r>
              <a:rPr lang="fr-FR" sz="1400" dirty="0">
                <a:solidFill>
                  <a:schemeClr val="tx2"/>
                </a:solidFill>
              </a:rPr>
              <a:t>.</a:t>
            </a:r>
          </a:p>
        </p:txBody>
      </p:sp>
      <p:pic>
        <p:nvPicPr>
          <p:cNvPr id="16" name="Imag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1874" y="4788024"/>
            <a:ext cx="2771551" cy="1715721"/>
          </a:xfrm>
          <a:prstGeom prst="rect">
            <a:avLst/>
          </a:prstGeom>
        </p:spPr>
      </p:pic>
      <p:pic>
        <p:nvPicPr>
          <p:cNvPr id="2" name="Image 1"/>
          <p:cNvPicPr>
            <a:picLocks noChangeAspect="1"/>
          </p:cNvPicPr>
          <p:nvPr/>
        </p:nvPicPr>
        <p:blipFill>
          <a:blip r:embed="rId3" cstate="print">
            <a:alphaModFix amt="76000"/>
            <a:extLst>
              <a:ext uri="{BEBA8EAE-BF5A-486C-A8C5-ECC9F3942E4B}">
                <a14:imgProps xmlns:a14="http://schemas.microsoft.com/office/drawing/2010/main">
                  <a14:imgLayer r:embed="rId4">
                    <a14:imgEffect>
                      <a14:colorTemperature colorTemp="6400"/>
                    </a14:imgEffect>
                    <a14:imgEffect>
                      <a14:saturation sat="96000"/>
                    </a14:imgEffect>
                  </a14:imgLayer>
                </a14:imgProps>
              </a:ext>
              <a:ext uri="{28A0092B-C50C-407E-A947-70E740481C1C}">
                <a14:useLocalDpi xmlns:a14="http://schemas.microsoft.com/office/drawing/2010/main" val="0"/>
              </a:ext>
            </a:extLst>
          </a:blip>
          <a:stretch>
            <a:fillRect/>
          </a:stretch>
        </p:blipFill>
        <p:spPr>
          <a:xfrm>
            <a:off x="1411977" y="814182"/>
            <a:ext cx="4034045" cy="2270570"/>
          </a:xfrm>
          <a:prstGeom prst="rect">
            <a:avLst/>
          </a:prstGeom>
        </p:spPr>
      </p:pic>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668" y="4592256"/>
            <a:ext cx="1526172" cy="2430751"/>
          </a:xfrm>
          <a:prstGeom prst="rect">
            <a:avLst/>
          </a:prstGeom>
        </p:spPr>
      </p:pic>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5184" y="4592256"/>
            <a:ext cx="1368152" cy="2430751"/>
          </a:xfrm>
          <a:prstGeom prst="rect">
            <a:avLst/>
          </a:prstGeom>
        </p:spPr>
      </p:pic>
    </p:spTree>
    <p:extLst>
      <p:ext uri="{BB962C8B-B14F-4D97-AF65-F5344CB8AC3E}">
        <p14:creationId xmlns:p14="http://schemas.microsoft.com/office/powerpoint/2010/main" val="1123084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5FC1FABE-DE16-4DC5-9B05-F5DA53123318}" type="slidenum">
              <a:rPr lang="fr-FR" smtClean="0"/>
              <a:t>7</a:t>
            </a:fld>
            <a:endParaRPr lang="fr-FR" dirty="0"/>
          </a:p>
        </p:txBody>
      </p:sp>
      <p:sp>
        <p:nvSpPr>
          <p:cNvPr id="4" name="WordArt 9">
            <a:extLst>
              <a:ext uri="{FF2B5EF4-FFF2-40B4-BE49-F238E27FC236}">
                <a16:creationId xmlns:a16="http://schemas.microsoft.com/office/drawing/2014/main" id="{7FA3AA1A-20E3-DFCA-B58C-84E2FEFC9D11}"/>
              </a:ext>
            </a:extLst>
          </p:cNvPr>
          <p:cNvSpPr txBox="1">
            <a:spLocks noChangeArrowheads="1" noChangeShapeType="1"/>
          </p:cNvSpPr>
          <p:nvPr/>
        </p:nvSpPr>
        <p:spPr bwMode="auto">
          <a:xfrm>
            <a:off x="548679" y="3922961"/>
            <a:ext cx="576064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500" b="0" i="0" u="none" strike="noStrike" cap="none" normalizeH="0" baseline="0" dirty="0">
                <a:ln>
                  <a:noFill/>
                </a:ln>
                <a:solidFill>
                  <a:srgbClr val="FFCC00"/>
                </a:solidFill>
                <a:effectLst/>
                <a:latin typeface="Impact" panose="020B0806030902050204" pitchFamily="34" charset="0"/>
                <a:ea typeface="Calibri" panose="020F0502020204030204" pitchFamily="34" charset="0"/>
                <a:cs typeface="Times New Roman" panose="02020603050405020304" pitchFamily="18" charset="0"/>
              </a:rPr>
              <a:t>EDITION - SALAZAC 2023</a:t>
            </a:r>
            <a:endParaRPr kumimoji="0" lang="fr-FR" altLang="fr-FR" sz="2500" b="0" i="0" u="none" strike="noStrike" cap="none" normalizeH="0" baseline="0" dirty="0">
              <a:ln>
                <a:noFill/>
              </a:ln>
              <a:solidFill>
                <a:schemeClr val="tx1"/>
              </a:solidFill>
              <a:effectLst/>
              <a:latin typeface="Arial" panose="020B0604020202020204" pitchFamily="34" charset="0"/>
            </a:endParaRPr>
          </a:p>
        </p:txBody>
      </p:sp>
      <p:pic>
        <p:nvPicPr>
          <p:cNvPr id="3073" name="Image 4" descr="Images de Masque Carnaval – Téléchargement gratuit sur Freepik">
            <a:extLst>
              <a:ext uri="{FF2B5EF4-FFF2-40B4-BE49-F238E27FC236}">
                <a16:creationId xmlns:a16="http://schemas.microsoft.com/office/drawing/2014/main" id="{63428EDF-FDA5-46A0-B4B2-E000FBCF1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45" t="9663" r="5151" b="19368"/>
          <a:stretch>
            <a:fillRect/>
          </a:stretch>
        </p:blipFill>
        <p:spPr bwMode="auto">
          <a:xfrm rot="-1283156">
            <a:off x="261991" y="6746511"/>
            <a:ext cx="1774825" cy="1427163"/>
          </a:xfrm>
          <a:prstGeom prst="rect">
            <a:avLst/>
          </a:prstGeom>
          <a:noFill/>
          <a:extLst>
            <a:ext uri="{909E8E84-426E-40DD-AFC4-6F175D3DCCD1}">
              <a14:hiddenFill xmlns:a14="http://schemas.microsoft.com/office/drawing/2010/main">
                <a:solidFill>
                  <a:srgbClr val="FFFFFF"/>
                </a:solidFill>
              </a14:hiddenFill>
            </a:ext>
          </a:extLst>
        </p:spPr>
      </p:pic>
      <p:pic>
        <p:nvPicPr>
          <p:cNvPr id="3075" name="Image 5" descr="ᐈ Logo de carnaval : Plus de 20 exemples d'emblèmes, astuces design |  Logaster">
            <a:extLst>
              <a:ext uri="{FF2B5EF4-FFF2-40B4-BE49-F238E27FC236}">
                <a16:creationId xmlns:a16="http://schemas.microsoft.com/office/drawing/2014/main" id="{D4424C0A-A1EF-CCB7-C6C7-9EC209628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1482"/>
          <a:stretch>
            <a:fillRect/>
          </a:stretch>
        </p:blipFill>
        <p:spPr bwMode="auto">
          <a:xfrm>
            <a:off x="188640" y="1278731"/>
            <a:ext cx="6326460" cy="22526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Image 8" descr="Images de Masque Carnaval – Téléchargement gratuit sur Freepik">
            <a:extLst>
              <a:ext uri="{FF2B5EF4-FFF2-40B4-BE49-F238E27FC236}">
                <a16:creationId xmlns:a16="http://schemas.microsoft.com/office/drawing/2014/main" id="{82A9CD1C-DF1C-80FC-41F3-E496BDD9A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45" t="9663" r="5151" b="19368"/>
          <a:stretch>
            <a:fillRect/>
          </a:stretch>
        </p:blipFill>
        <p:spPr bwMode="auto">
          <a:xfrm rot="-1283156">
            <a:off x="157934" y="121434"/>
            <a:ext cx="1044576" cy="8413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BEADFD2-813E-4E4A-FA8E-2EA0A8A0340C}"/>
              </a:ext>
            </a:extLst>
          </p:cNvPr>
          <p:cNvSpPr>
            <a:spLocks noChangeArrowheads="1"/>
          </p:cNvSpPr>
          <p:nvPr/>
        </p:nvSpPr>
        <p:spPr bwMode="auto">
          <a:xfrm>
            <a:off x="833438" y="1278731"/>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9">
            <a:extLst>
              <a:ext uri="{FF2B5EF4-FFF2-40B4-BE49-F238E27FC236}">
                <a16:creationId xmlns:a16="http://schemas.microsoft.com/office/drawing/2014/main" id="{8AEA5F29-9C6C-B662-D4C2-DE9B1BCADAF5}"/>
              </a:ext>
            </a:extLst>
          </p:cNvPr>
          <p:cNvSpPr>
            <a:spLocks noChangeArrowheads="1"/>
          </p:cNvSpPr>
          <p:nvPr/>
        </p:nvSpPr>
        <p:spPr bwMode="auto">
          <a:xfrm>
            <a:off x="1731963" y="1443544"/>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002060"/>
              </a:solidFill>
              <a:effectLst/>
              <a:latin typeface="Lucida Calligraphy" panose="03010101010101010101" pitchFamily="66" charset="0"/>
              <a:ea typeface="Calibri" panose="020F0502020204030204" pitchFamily="34" charset="0"/>
              <a:cs typeface="Arabic Typesetting" panose="020B0604020202020204" pitchFamily="66" charset="-7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5" name="ZoneTexte 14">
            <a:extLst>
              <a:ext uri="{FF2B5EF4-FFF2-40B4-BE49-F238E27FC236}">
                <a16:creationId xmlns:a16="http://schemas.microsoft.com/office/drawing/2014/main" id="{908A8335-FD71-5566-54F7-BC6E05E8A90F}"/>
              </a:ext>
            </a:extLst>
          </p:cNvPr>
          <p:cNvSpPr txBox="1"/>
          <p:nvPr/>
        </p:nvSpPr>
        <p:spPr>
          <a:xfrm>
            <a:off x="1484783" y="323527"/>
            <a:ext cx="5332723" cy="677108"/>
          </a:xfrm>
          <a:prstGeom prst="rect">
            <a:avLst/>
          </a:prstGeom>
          <a:noFill/>
        </p:spPr>
        <p:txBody>
          <a:bodyPr wrap="square" rtlCol="0">
            <a:spAutoFit/>
          </a:bodyPr>
          <a:lstStyle/>
          <a:p>
            <a:pPr algn="ctr"/>
            <a:r>
              <a:rPr lang="fr-FR" sz="1400" dirty="0">
                <a:solidFill>
                  <a:srgbClr val="002060"/>
                </a:solidFill>
                <a:latin typeface="Lucida Handwriting" panose="03010101010101010101" pitchFamily="66" charset="0"/>
              </a:rPr>
              <a:t>Chers Villageois, Chères Villageoises,</a:t>
            </a:r>
          </a:p>
          <a:p>
            <a:r>
              <a:rPr lang="fr-FR" sz="1400" dirty="0">
                <a:solidFill>
                  <a:srgbClr val="002060"/>
                </a:solidFill>
                <a:latin typeface="Lucida Handwriting" panose="03010101010101010101" pitchFamily="66" charset="0"/>
              </a:rPr>
              <a:t>Petits et </a:t>
            </a:r>
            <a:r>
              <a:rPr lang="fr-FR" sz="2400" dirty="0">
                <a:solidFill>
                  <a:srgbClr val="002060"/>
                </a:solidFill>
                <a:latin typeface="Lucida Handwriting" panose="03010101010101010101" pitchFamily="66" charset="0"/>
              </a:rPr>
              <a:t>grands</a:t>
            </a:r>
            <a:r>
              <a:rPr lang="fr-FR" sz="1400" dirty="0">
                <a:solidFill>
                  <a:srgbClr val="002060"/>
                </a:solidFill>
                <a:latin typeface="Lucida Handwriting" panose="03010101010101010101" pitchFamily="66" charset="0"/>
              </a:rPr>
              <a:t>… </a:t>
            </a:r>
            <a:r>
              <a:rPr lang="fr-FR" sz="2000" dirty="0">
                <a:solidFill>
                  <a:srgbClr val="002060"/>
                </a:solidFill>
                <a:latin typeface="Lucida Handwriting" panose="03010101010101010101" pitchFamily="66" charset="0"/>
              </a:rPr>
              <a:t>CARNAVAL</a:t>
            </a:r>
            <a:r>
              <a:rPr lang="fr-FR" sz="1400" dirty="0">
                <a:solidFill>
                  <a:srgbClr val="002060"/>
                </a:solidFill>
                <a:latin typeface="Lucida Handwriting" panose="03010101010101010101" pitchFamily="66" charset="0"/>
              </a:rPr>
              <a:t> arrive….</a:t>
            </a:r>
          </a:p>
        </p:txBody>
      </p:sp>
      <p:sp>
        <p:nvSpPr>
          <p:cNvPr id="17" name="ZoneTexte 16">
            <a:extLst>
              <a:ext uri="{FF2B5EF4-FFF2-40B4-BE49-F238E27FC236}">
                <a16:creationId xmlns:a16="http://schemas.microsoft.com/office/drawing/2014/main" id="{80C511C3-175A-C539-9C26-7848ADB1427F}"/>
              </a:ext>
            </a:extLst>
          </p:cNvPr>
          <p:cNvSpPr txBox="1"/>
          <p:nvPr/>
        </p:nvSpPr>
        <p:spPr>
          <a:xfrm>
            <a:off x="459858" y="4572000"/>
            <a:ext cx="5938282" cy="827471"/>
          </a:xfrm>
          <a:prstGeom prst="rect">
            <a:avLst/>
          </a:prstGeom>
          <a:noFill/>
        </p:spPr>
        <p:txBody>
          <a:bodyPr wrap="square">
            <a:spAutoFit/>
          </a:bodyPr>
          <a:lstStyle/>
          <a:p>
            <a:pPr marL="171450" algn="ctr">
              <a:lnSpc>
                <a:spcPct val="115000"/>
              </a:lnSpc>
              <a:spcAft>
                <a:spcPts val="1000"/>
              </a:spcAft>
            </a:pPr>
            <a:r>
              <a:rPr lang="fr-FR" sz="1400" dirty="0">
                <a:solidFill>
                  <a:srgbClr val="002060"/>
                </a:solidFill>
                <a:effectLst/>
                <a:latin typeface="Lucida Calligraphy" panose="03010101010101010101" pitchFamily="66" charset="0"/>
                <a:ea typeface="Calibri" panose="020F0502020204030204" pitchFamily="34" charset="0"/>
                <a:cs typeface="Arabic Typesetting" panose="03020402040406030203" pitchFamily="66" charset="-78"/>
              </a:rPr>
              <a:t>Nous tenons à vous informer que les enfants vont passer dans les rues du village à l’occasion de leur traditionnel carnaval de Printemps.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ZoneTexte 17">
            <a:extLst>
              <a:ext uri="{FF2B5EF4-FFF2-40B4-BE49-F238E27FC236}">
                <a16:creationId xmlns:a16="http://schemas.microsoft.com/office/drawing/2014/main" id="{93D6D68E-523E-47FB-CD18-780F8CB08B75}"/>
              </a:ext>
            </a:extLst>
          </p:cNvPr>
          <p:cNvSpPr txBox="1"/>
          <p:nvPr/>
        </p:nvSpPr>
        <p:spPr>
          <a:xfrm>
            <a:off x="548679" y="5399471"/>
            <a:ext cx="5760640" cy="1082348"/>
          </a:xfrm>
          <a:prstGeom prst="rect">
            <a:avLst/>
          </a:prstGeom>
          <a:noFill/>
        </p:spPr>
        <p:txBody>
          <a:bodyPr wrap="square" rtlCol="0">
            <a:spAutoFit/>
          </a:bodyPr>
          <a:lstStyle/>
          <a:p>
            <a:pPr marL="171450" algn="ctr">
              <a:spcAft>
                <a:spcPts val="1000"/>
              </a:spcAft>
            </a:pPr>
            <a:r>
              <a:rPr lang="fr-FR" sz="1400" u="sng" dirty="0">
                <a:solidFill>
                  <a:srgbClr val="002060"/>
                </a:solidFill>
                <a:effectLst/>
                <a:latin typeface="Lucida Calligraphy" panose="03010101010101010101" pitchFamily="66" charset="0"/>
                <a:ea typeface="Calibri" panose="020F0502020204030204" pitchFamily="34" charset="0"/>
                <a:cs typeface="Arabic Typesetting" panose="03020402040406030203" pitchFamily="66" charset="-78"/>
              </a:rPr>
              <a:t>Le </a:t>
            </a:r>
            <a:r>
              <a:rPr lang="fr-FR" sz="1400" b="1" u="sng" dirty="0">
                <a:solidFill>
                  <a:srgbClr val="002060"/>
                </a:solidFill>
                <a:effectLst/>
                <a:latin typeface="Lucida Calligraphy" panose="03010101010101010101" pitchFamily="66" charset="0"/>
                <a:ea typeface="Calibri" panose="020F0502020204030204" pitchFamily="34" charset="0"/>
                <a:cs typeface="Arabic Typesetting" panose="03020402040406030203" pitchFamily="66" charset="-78"/>
              </a:rPr>
              <a:t>samedi 15 avril</a:t>
            </a:r>
            <a:r>
              <a:rPr lang="fr-FR" sz="1400" u="sng" dirty="0">
                <a:solidFill>
                  <a:srgbClr val="002060"/>
                </a:solidFill>
                <a:effectLst/>
                <a:latin typeface="Lucida Calligraphy" panose="03010101010101010101" pitchFamily="66" charset="0"/>
                <a:ea typeface="Calibri" panose="020F0502020204030204" pitchFamily="34" charset="0"/>
                <a:cs typeface="Arabic Typesetting" panose="03020402040406030203" pitchFamily="66" charset="-78"/>
              </a:rPr>
              <a:t>, aux alentours de 15 h 00.</a:t>
            </a:r>
          </a:p>
          <a:p>
            <a:pPr marL="171450" algn="ctr">
              <a:spcAft>
                <a:spcPts val="1000"/>
              </a:spcAft>
            </a:pPr>
            <a:r>
              <a:rPr lang="fr-FR" sz="1400" dirty="0">
                <a:solidFill>
                  <a:srgbClr val="002060"/>
                </a:solidFill>
                <a:latin typeface="Lucida Calligraphy" panose="03010101010101010101" pitchFamily="66" charset="0"/>
                <a:ea typeface="Calibri" panose="020F0502020204030204" pitchFamily="34" charset="0"/>
                <a:cs typeface="Arabic Typesetting" panose="03020402040406030203" pitchFamily="66" charset="-78"/>
              </a:rPr>
              <a:t>Merci de leur réserver le meilleur accueil et surtout n’hésitez à vous joindre à notre cortège afin de faire la fête avec eux !</a:t>
            </a:r>
            <a:endParaRPr lang="fr-FR" sz="1400" dirty="0">
              <a:solidFill>
                <a:srgbClr val="002060"/>
              </a:solidFill>
              <a:effectLst/>
              <a:latin typeface="Lucida Calligraphy" panose="03010101010101010101" pitchFamily="66" charset="0"/>
              <a:ea typeface="Calibri" panose="020F0502020204030204" pitchFamily="34" charset="0"/>
              <a:cs typeface="Arabic Typesetting" panose="03020402040406030203" pitchFamily="66" charset="-78"/>
            </a:endParaRPr>
          </a:p>
        </p:txBody>
      </p:sp>
      <p:sp>
        <p:nvSpPr>
          <p:cNvPr id="19" name="ZoneTexte 18">
            <a:extLst>
              <a:ext uri="{FF2B5EF4-FFF2-40B4-BE49-F238E27FC236}">
                <a16:creationId xmlns:a16="http://schemas.microsoft.com/office/drawing/2014/main" id="{D9B00E01-D02E-D1F1-910C-B910327BECA4}"/>
              </a:ext>
            </a:extLst>
          </p:cNvPr>
          <p:cNvSpPr txBox="1"/>
          <p:nvPr/>
        </p:nvSpPr>
        <p:spPr>
          <a:xfrm>
            <a:off x="2780928" y="6804248"/>
            <a:ext cx="3528391" cy="955711"/>
          </a:xfrm>
          <a:prstGeom prst="rect">
            <a:avLst/>
          </a:prstGeom>
          <a:noFill/>
        </p:spPr>
        <p:txBody>
          <a:bodyPr wrap="square" rtlCol="0">
            <a:spAutoFit/>
          </a:bodyPr>
          <a:lstStyle/>
          <a:p>
            <a:pPr>
              <a:lnSpc>
                <a:spcPct val="115000"/>
              </a:lnSpc>
              <a:spcAft>
                <a:spcPts val="1000"/>
              </a:spcAft>
            </a:pPr>
            <a:r>
              <a:rPr lang="fr-FR" sz="1400" dirty="0">
                <a:solidFill>
                  <a:srgbClr val="002060"/>
                </a:solidFill>
                <a:effectLst/>
                <a:latin typeface="Lucida Calligraphy" panose="03010101010101010101" pitchFamily="66" charset="0"/>
                <a:ea typeface="Calibri" panose="020F0502020204030204" pitchFamily="34" charset="0"/>
                <a:cs typeface="Arabic Typesetting" panose="03020402040406030203" pitchFamily="66" charset="-78"/>
              </a:rPr>
              <a:t>Pour plus de renseignements,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400" dirty="0">
                <a:solidFill>
                  <a:srgbClr val="002060"/>
                </a:solidFill>
                <a:effectLst/>
                <a:latin typeface="Lucida Calligraphy" panose="03010101010101010101" pitchFamily="66" charset="0"/>
                <a:ea typeface="Calibri" panose="020F0502020204030204" pitchFamily="34" charset="0"/>
                <a:cs typeface="Arabic Typesetting" panose="03020402040406030203" pitchFamily="66" charset="-78"/>
              </a:rPr>
              <a:t>contactez-nous sur notre adresse e-mail : </a:t>
            </a:r>
            <a:r>
              <a:rPr lang="fr-FR" sz="1400" u="none" strike="noStrike" dirty="0">
                <a:solidFill>
                  <a:srgbClr val="002060"/>
                </a:solidFill>
                <a:effectLst/>
                <a:latin typeface="Lucida Calligraphy" panose="03010101010101010101" pitchFamily="66" charset="0"/>
                <a:ea typeface="Calibri" panose="020F0502020204030204" pitchFamily="34" charset="0"/>
                <a:cs typeface="Arabic Typesetting" panose="03020402040406030203" pitchFamily="66" charset="-78"/>
                <a:hlinkClick r:id="rId5"/>
              </a:rPr>
              <a:t>kidsinfosalazac@gmail.com</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4524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Après la rentrée scolaire, les parents vont se reconnaître dans ce dessin |  Le Huffington Post LIFE"/>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2" tIns="45716" rIns="91432" bIns="45716" numCol="1" anchor="t" anchorCtr="0" compatLnSpc="1">
            <a:prstTxWarp prst="textNoShape">
              <a:avLst/>
            </a:prstTxWarp>
          </a:bodyPr>
          <a:lstStyle/>
          <a:p>
            <a:endParaRPr lang="fr-FR"/>
          </a:p>
        </p:txBody>
      </p:sp>
      <p:sp>
        <p:nvSpPr>
          <p:cNvPr id="6" name="AutoShape 6" descr="Après la rentrée scolaire, les parents vont se reconnaître dans ce dessin |  Le Huffington Post LIF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2" tIns="45716" rIns="91432" bIns="45716" numCol="1" anchor="t" anchorCtr="0" compatLnSpc="1">
            <a:prstTxWarp prst="textNoShape">
              <a:avLst/>
            </a:prstTxWarp>
          </a:bodyPr>
          <a:lstStyle/>
          <a:p>
            <a:endParaRPr lang="fr-FR"/>
          </a:p>
        </p:txBody>
      </p:sp>
      <p:sp>
        <p:nvSpPr>
          <p:cNvPr id="8" name="Rectangle à coins arrondis 7"/>
          <p:cNvSpPr/>
          <p:nvPr/>
        </p:nvSpPr>
        <p:spPr>
          <a:xfrm>
            <a:off x="2132856" y="7740352"/>
            <a:ext cx="2088232" cy="9361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fr-FR"/>
          </a:p>
        </p:txBody>
      </p:sp>
      <p:sp>
        <p:nvSpPr>
          <p:cNvPr id="4" name="ZoneTexte 3"/>
          <p:cNvSpPr txBox="1"/>
          <p:nvPr/>
        </p:nvSpPr>
        <p:spPr>
          <a:xfrm>
            <a:off x="3336634" y="46456"/>
            <a:ext cx="184730" cy="523220"/>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wrap="none" rtlCol="0">
            <a:spAutoFit/>
          </a:bodyPr>
          <a:lstStyle/>
          <a:p>
            <a:pPr algn="ctr"/>
            <a:endParaRPr lang="fr-FR" sz="2800" b="1" i="1" dirty="0">
              <a:solidFill>
                <a:schemeClr val="accent6"/>
              </a:solidFill>
            </a:endParaRPr>
          </a:p>
        </p:txBody>
      </p:sp>
      <p:sp>
        <p:nvSpPr>
          <p:cNvPr id="11" name="Espace réservé du numéro de diapositive 10"/>
          <p:cNvSpPr>
            <a:spLocks noGrp="1"/>
          </p:cNvSpPr>
          <p:nvPr>
            <p:ph type="sldNum" sz="quarter" idx="12"/>
          </p:nvPr>
        </p:nvSpPr>
        <p:spPr/>
        <p:txBody>
          <a:bodyPr/>
          <a:lstStyle/>
          <a:p>
            <a:fld id="{5FC1FABE-DE16-4DC5-9B05-F5DA53123318}" type="slidenum">
              <a:rPr lang="fr-FR" smtClean="0"/>
              <a:t>8</a:t>
            </a:fld>
            <a:endParaRPr lang="fr-FR" dirty="0"/>
          </a:p>
        </p:txBody>
      </p:sp>
      <p:sp>
        <p:nvSpPr>
          <p:cNvPr id="3" name="Rectangle 2"/>
          <p:cNvSpPr/>
          <p:nvPr/>
        </p:nvSpPr>
        <p:spPr>
          <a:xfrm>
            <a:off x="280119" y="206437"/>
            <a:ext cx="6297760" cy="7925246"/>
          </a:xfrm>
          <a:prstGeom prst="rect">
            <a:avLst/>
          </a:prstGeom>
          <a:ln>
            <a:solidFill>
              <a:schemeClr val="accent3"/>
            </a:solidFill>
          </a:ln>
        </p:spPr>
        <p:txBody>
          <a:bodyPr wrap="square">
            <a:spAutoFit/>
          </a:bodyPr>
          <a:lstStyle/>
          <a:p>
            <a:r>
              <a:rPr lang="fr-FR" sz="1100" dirty="0">
                <a:solidFill>
                  <a:schemeClr val="bg1"/>
                </a:solidFill>
              </a:rPr>
              <a:t>           </a:t>
            </a:r>
            <a:r>
              <a:rPr lang="fr-FR" sz="1100" b="1" dirty="0">
                <a:solidFill>
                  <a:schemeClr val="bg1"/>
                </a:solidFill>
              </a:rPr>
              <a:t>         </a:t>
            </a:r>
            <a:r>
              <a:rPr lang="fr-FR" sz="1100" b="1" dirty="0">
                <a:solidFill>
                  <a:schemeClr val="accent3">
                    <a:lumMod val="75000"/>
                  </a:schemeClr>
                </a:solidFill>
              </a:rPr>
              <a:t>REDEVANCE INCITATIVE, POUBELLE, COMPOST ET RESPECT </a:t>
            </a:r>
          </a:p>
          <a:p>
            <a:r>
              <a:rPr lang="fr-FR" sz="1100" dirty="0">
                <a:solidFill>
                  <a:schemeClr val="accent3">
                    <a:lumMod val="50000"/>
                  </a:schemeClr>
                </a:solidFill>
              </a:rPr>
              <a:t> </a:t>
            </a:r>
          </a:p>
          <a:p>
            <a:r>
              <a:rPr lang="fr-FR" sz="1000" dirty="0">
                <a:solidFill>
                  <a:schemeClr val="accent3">
                    <a:lumMod val="50000"/>
                  </a:schemeClr>
                </a:solidFill>
              </a:rPr>
              <a:t>Cette fameuse redevance incitative (RI) à laquelle personne ne comprend rien, a été instituée par la Communauté d’Agglomération du Gard Rhodanien.</a:t>
            </a:r>
          </a:p>
          <a:p>
            <a:r>
              <a:rPr lang="fr-FR" sz="1000" dirty="0">
                <a:solidFill>
                  <a:schemeClr val="accent3">
                    <a:lumMod val="50000"/>
                  </a:schemeClr>
                </a:solidFill>
              </a:rPr>
              <a:t>Cette RI, tout le monde se demande pourquoi elle a été mise en place, alors que le système précédent fonctionnait. Toujours est-il qu’elle est là et il faut faire avec.</a:t>
            </a:r>
          </a:p>
          <a:p>
            <a:r>
              <a:rPr lang="fr-FR" sz="1000" dirty="0">
                <a:solidFill>
                  <a:schemeClr val="accent3">
                    <a:lumMod val="50000"/>
                  </a:schemeClr>
                </a:solidFill>
              </a:rPr>
              <a:t>Alors comme il faut faire avec, faisons en sorte que cela se passe le mieux possible !</a:t>
            </a:r>
          </a:p>
          <a:p>
            <a:r>
              <a:rPr lang="fr-FR" sz="1000" dirty="0">
                <a:solidFill>
                  <a:schemeClr val="accent3">
                    <a:lumMod val="50000"/>
                  </a:schemeClr>
                </a:solidFill>
              </a:rPr>
              <a:t>Et pour cela, il faut que chacun y mette du sien…En respectant ce qui doit être respecté et en premier lieu, notre village. Régulièrement, Pascal ramasse des ordures là où elles ne devraient pas être. N’oubliez pas que la déchetterie se situe à Saint Julien de Peyrolas ! Ce n’est pas à notre agent communal de faire ce boulot, c’est à vous, particuliers, de faire le tri et de passer à la déchetterie y déposer tout ce qui ne doit pas être entreposé dans les bacs jaunes.</a:t>
            </a:r>
          </a:p>
          <a:p>
            <a:endParaRPr lang="fr-FR" sz="1100" dirty="0">
              <a:solidFill>
                <a:schemeClr val="accent3">
                  <a:lumMod val="50000"/>
                </a:schemeClr>
              </a:solidFill>
            </a:endParaRPr>
          </a:p>
          <a:p>
            <a:r>
              <a:rPr lang="fr-FR" sz="1100" dirty="0">
                <a:solidFill>
                  <a:schemeClr val="accent3">
                    <a:lumMod val="50000"/>
                  </a:schemeClr>
                </a:solidFill>
              </a:rPr>
              <a:t> </a:t>
            </a:r>
          </a:p>
          <a:p>
            <a:endParaRPr lang="fr-FR" sz="1100" dirty="0">
              <a:solidFill>
                <a:schemeClr val="accent3">
                  <a:lumMod val="50000"/>
                </a:schemeClr>
              </a:solidFill>
            </a:endParaRPr>
          </a:p>
          <a:p>
            <a:endParaRPr lang="fr-FR" sz="1100" dirty="0">
              <a:solidFill>
                <a:schemeClr val="accent3">
                  <a:lumMod val="50000"/>
                </a:schemeClr>
              </a:solidFill>
            </a:endParaRPr>
          </a:p>
          <a:p>
            <a:endParaRPr lang="fr-FR" sz="1100" dirty="0">
              <a:solidFill>
                <a:schemeClr val="accent3">
                  <a:lumMod val="50000"/>
                </a:schemeClr>
              </a:solidFill>
            </a:endParaRPr>
          </a:p>
          <a:p>
            <a:endParaRPr lang="fr-FR" sz="1100" dirty="0">
              <a:solidFill>
                <a:schemeClr val="accent3">
                  <a:lumMod val="50000"/>
                </a:schemeClr>
              </a:solidFill>
            </a:endParaRPr>
          </a:p>
          <a:p>
            <a:endParaRPr lang="fr-FR" sz="1100" dirty="0">
              <a:solidFill>
                <a:schemeClr val="accent3">
                  <a:lumMod val="50000"/>
                </a:schemeClr>
              </a:solidFill>
            </a:endParaRPr>
          </a:p>
          <a:p>
            <a:endParaRPr lang="fr-FR" sz="1100" dirty="0">
              <a:solidFill>
                <a:schemeClr val="accent3">
                  <a:lumMod val="50000"/>
                </a:schemeClr>
              </a:solidFill>
            </a:endParaRPr>
          </a:p>
          <a:p>
            <a:endParaRPr lang="fr-FR" sz="1100" dirty="0">
              <a:solidFill>
                <a:schemeClr val="accent3">
                  <a:lumMod val="50000"/>
                </a:schemeClr>
              </a:solidFill>
            </a:endParaRPr>
          </a:p>
          <a:p>
            <a:endParaRPr lang="fr-FR" sz="1100" dirty="0">
              <a:solidFill>
                <a:schemeClr val="accent3">
                  <a:lumMod val="50000"/>
                </a:schemeClr>
              </a:solidFill>
            </a:endParaRPr>
          </a:p>
          <a:p>
            <a:endParaRPr lang="fr-FR" sz="1100" dirty="0">
              <a:solidFill>
                <a:schemeClr val="accent3">
                  <a:lumMod val="50000"/>
                </a:schemeClr>
              </a:solidFill>
            </a:endParaRPr>
          </a:p>
          <a:p>
            <a:endParaRPr lang="fr-FR" sz="1100" dirty="0">
              <a:solidFill>
                <a:schemeClr val="accent3">
                  <a:lumMod val="50000"/>
                </a:schemeClr>
              </a:solidFill>
            </a:endParaRPr>
          </a:p>
          <a:p>
            <a:endParaRPr lang="fr-FR" sz="1100" dirty="0">
              <a:solidFill>
                <a:schemeClr val="accent3">
                  <a:lumMod val="50000"/>
                </a:schemeClr>
              </a:solidFill>
            </a:endParaRPr>
          </a:p>
          <a:p>
            <a:endParaRPr lang="fr-FR" sz="1100" dirty="0">
              <a:solidFill>
                <a:schemeClr val="accent3">
                  <a:lumMod val="50000"/>
                </a:schemeClr>
              </a:solidFill>
            </a:endParaRPr>
          </a:p>
          <a:p>
            <a:endParaRPr lang="fr-FR" sz="1100" dirty="0">
              <a:solidFill>
                <a:schemeClr val="accent3">
                  <a:lumMod val="50000"/>
                </a:schemeClr>
              </a:solidFill>
            </a:endParaRPr>
          </a:p>
          <a:p>
            <a:endParaRPr lang="fr-FR" sz="1100" dirty="0">
              <a:solidFill>
                <a:schemeClr val="accent3">
                  <a:lumMod val="50000"/>
                </a:schemeClr>
              </a:solidFill>
            </a:endParaRPr>
          </a:p>
          <a:p>
            <a:endParaRPr lang="fr-FR" sz="1100" dirty="0">
              <a:solidFill>
                <a:schemeClr val="accent3">
                  <a:lumMod val="50000"/>
                </a:schemeClr>
              </a:solidFill>
            </a:endParaRPr>
          </a:p>
          <a:p>
            <a:r>
              <a:rPr lang="fr-FR" sz="1050" b="1" u="sng" dirty="0">
                <a:solidFill>
                  <a:schemeClr val="accent3">
                    <a:lumMod val="50000"/>
                  </a:schemeClr>
                </a:solidFill>
              </a:rPr>
              <a:t>Résumé</a:t>
            </a:r>
            <a:r>
              <a:rPr lang="fr-FR" sz="1050" dirty="0">
                <a:solidFill>
                  <a:schemeClr val="accent3">
                    <a:lumMod val="50000"/>
                  </a:schemeClr>
                </a:solidFill>
              </a:rPr>
              <a:t> :</a:t>
            </a:r>
          </a:p>
          <a:p>
            <a:pPr lvl="0"/>
            <a:r>
              <a:rPr lang="fr-FR" sz="1050" dirty="0">
                <a:solidFill>
                  <a:schemeClr val="accent3">
                    <a:lumMod val="50000"/>
                  </a:schemeClr>
                </a:solidFill>
              </a:rPr>
              <a:t>Quartier de Cabaresse = BAC </a:t>
            </a:r>
          </a:p>
          <a:p>
            <a:r>
              <a:rPr lang="fr-FR" sz="1050" dirty="0">
                <a:solidFill>
                  <a:schemeClr val="accent3">
                    <a:lumMod val="50000"/>
                  </a:schemeClr>
                </a:solidFill>
              </a:rPr>
              <a:t>Ramassage des bacs le : vendredi matin</a:t>
            </a:r>
          </a:p>
          <a:p>
            <a:r>
              <a:rPr lang="fr-FR" sz="1050" dirty="0">
                <a:solidFill>
                  <a:schemeClr val="accent3">
                    <a:lumMod val="50000"/>
                  </a:schemeClr>
                </a:solidFill>
              </a:rPr>
              <a:t>Sac jaune, ramassage le : jeudi matin</a:t>
            </a:r>
          </a:p>
          <a:p>
            <a:pPr lvl="0"/>
            <a:r>
              <a:rPr lang="fr-FR" sz="1050" dirty="0">
                <a:solidFill>
                  <a:schemeClr val="accent3">
                    <a:lumMod val="50000"/>
                  </a:schemeClr>
                </a:solidFill>
              </a:rPr>
              <a:t>Le Village intramuros = BADGE</a:t>
            </a:r>
          </a:p>
          <a:p>
            <a:r>
              <a:rPr lang="fr-FR" sz="1050" dirty="0">
                <a:solidFill>
                  <a:schemeClr val="accent3">
                    <a:lumMod val="50000"/>
                  </a:schemeClr>
                </a:solidFill>
              </a:rPr>
              <a:t>Dépôt des sacs poubelle = dans la colonne sur le parking à l’entrée du village</a:t>
            </a:r>
          </a:p>
          <a:p>
            <a:r>
              <a:rPr lang="fr-FR" sz="1050" dirty="0">
                <a:solidFill>
                  <a:schemeClr val="accent3">
                    <a:lumMod val="50000"/>
                  </a:schemeClr>
                </a:solidFill>
              </a:rPr>
              <a:t>Sac jaune : dépôt dans les bacs jaunes</a:t>
            </a:r>
          </a:p>
          <a:p>
            <a:r>
              <a:rPr lang="fr-FR" sz="1050" b="1" dirty="0">
                <a:solidFill>
                  <a:schemeClr val="accent3">
                    <a:lumMod val="50000"/>
                  </a:schemeClr>
                </a:solidFill>
              </a:rPr>
              <a:t>Si vous avez la moindre question, le plus petit problème, un seul numéro, le : 0800 72 49 79</a:t>
            </a:r>
          </a:p>
          <a:p>
            <a:endParaRPr lang="fr-FR" sz="1050" dirty="0">
              <a:solidFill>
                <a:schemeClr val="accent3">
                  <a:lumMod val="50000"/>
                </a:schemeClr>
              </a:solidFill>
            </a:endParaRPr>
          </a:p>
          <a:p>
            <a:r>
              <a:rPr lang="fr-FR" sz="1050" dirty="0">
                <a:solidFill>
                  <a:schemeClr val="accent3">
                    <a:lumMod val="50000"/>
                  </a:schemeClr>
                </a:solidFill>
              </a:rPr>
              <a:t>Vous avez également pu constater qu’un compost communal a été mis en place. Surtout n’hésitez pas à l’utiliser ! (voir « les Infos de François »)</a:t>
            </a:r>
          </a:p>
          <a:p>
            <a:r>
              <a:rPr lang="fr-FR" sz="1050" dirty="0">
                <a:solidFill>
                  <a:schemeClr val="accent3">
                    <a:lumMod val="50000"/>
                  </a:schemeClr>
                </a:solidFill>
              </a:rPr>
              <a:t> </a:t>
            </a:r>
          </a:p>
          <a:p>
            <a:r>
              <a:rPr lang="fr-FR" sz="1050" dirty="0">
                <a:solidFill>
                  <a:schemeClr val="accent3">
                    <a:lumMod val="50000"/>
                  </a:schemeClr>
                </a:solidFill>
              </a:rPr>
              <a:t>Merci à tous de respecter ce nouveau fonctionnement ! </a:t>
            </a:r>
          </a:p>
          <a:p>
            <a:r>
              <a:rPr lang="fr-FR" sz="1050" dirty="0">
                <a:solidFill>
                  <a:schemeClr val="accent3">
                    <a:lumMod val="50000"/>
                  </a:schemeClr>
                </a:solidFill>
              </a:rPr>
              <a:t>Ne participons pas au non-respect qui consiste à mettre nos sacs poubelle n’importe où… </a:t>
            </a:r>
          </a:p>
          <a:p>
            <a:r>
              <a:rPr lang="fr-FR" sz="1050" dirty="0">
                <a:solidFill>
                  <a:schemeClr val="accent3">
                    <a:lumMod val="50000"/>
                  </a:schemeClr>
                </a:solidFill>
              </a:rPr>
              <a:t>Pensons à notre bien-être à tous d’avoir la chance de vivre dans un village comme le nôtre.</a:t>
            </a:r>
          </a:p>
          <a:p>
            <a:r>
              <a:rPr lang="fr-FR" sz="1050" dirty="0">
                <a:solidFill>
                  <a:schemeClr val="accent3">
                    <a:lumMod val="50000"/>
                  </a:schemeClr>
                </a:solidFill>
              </a:rPr>
              <a:t> </a:t>
            </a:r>
          </a:p>
          <a:p>
            <a:r>
              <a:rPr lang="fr-FR" sz="1050" dirty="0">
                <a:solidFill>
                  <a:schemeClr val="accent3">
                    <a:lumMod val="50000"/>
                  </a:schemeClr>
                </a:solidFill>
              </a:rPr>
              <a:t>« C’est une triste chose de songer que la nature parle et que le genre  humain n’écoute pas » V. HUGO</a:t>
            </a:r>
          </a:p>
          <a:p>
            <a:r>
              <a:rPr lang="fr-FR" sz="1050" dirty="0">
                <a:solidFill>
                  <a:schemeClr val="accent3">
                    <a:lumMod val="50000"/>
                  </a:schemeClr>
                </a:solidFill>
              </a:rPr>
              <a:t> </a:t>
            </a:r>
          </a:p>
          <a:p>
            <a:r>
              <a:rPr lang="fr-FR" sz="1100" dirty="0">
                <a:solidFill>
                  <a:schemeClr val="accent3">
                    <a:lumMod val="50000"/>
                  </a:schemeClr>
                </a:solidFill>
              </a:rPr>
              <a:t>                                                                                                                                             Muriel </a:t>
            </a:r>
            <a:r>
              <a:rPr lang="fr-FR" sz="1100" dirty="0" err="1">
                <a:solidFill>
                  <a:schemeClr val="accent3">
                    <a:lumMod val="50000"/>
                  </a:schemeClr>
                </a:solidFill>
              </a:rPr>
              <a:t>Desutter</a:t>
            </a:r>
            <a:endParaRPr lang="fr-FR" sz="1100" dirty="0">
              <a:solidFill>
                <a:schemeClr val="accent3">
                  <a:lumMod val="50000"/>
                </a:schemeClr>
              </a:solidFill>
            </a:endParaRPr>
          </a:p>
        </p:txBody>
      </p:sp>
      <p:pic>
        <p:nvPicPr>
          <p:cNvPr id="10" name="Image 9">
            <a:extLst>
              <a:ext uri="{FF2B5EF4-FFF2-40B4-BE49-F238E27FC236}">
                <a16:creationId xmlns:a16="http://schemas.microsoft.com/office/drawing/2014/main" id="{0274EB5F-853C-1D37-F7A7-5A81FA7FE7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6271" y="2364495"/>
            <a:ext cx="1330085" cy="2221645"/>
          </a:xfrm>
          <a:prstGeom prst="rect">
            <a:avLst/>
          </a:prstGeom>
        </p:spPr>
      </p:pic>
      <p:pic>
        <p:nvPicPr>
          <p:cNvPr id="13" name="Image 12">
            <a:extLst>
              <a:ext uri="{FF2B5EF4-FFF2-40B4-BE49-F238E27FC236}">
                <a16:creationId xmlns:a16="http://schemas.microsoft.com/office/drawing/2014/main" id="{1688985D-F496-C1C9-02AB-FCADA7B6C1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5657" y="2123728"/>
            <a:ext cx="1944216" cy="2246389"/>
          </a:xfrm>
          <a:prstGeom prst="rect">
            <a:avLst/>
          </a:prstGeom>
        </p:spPr>
      </p:pic>
      <p:pic>
        <p:nvPicPr>
          <p:cNvPr id="15" name="Image 14">
            <a:extLst>
              <a:ext uri="{FF2B5EF4-FFF2-40B4-BE49-F238E27FC236}">
                <a16:creationId xmlns:a16="http://schemas.microsoft.com/office/drawing/2014/main" id="{BAE35135-3EE6-3354-B2F2-409749EDC8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5346" y="3995936"/>
            <a:ext cx="1636646" cy="1728192"/>
          </a:xfrm>
          <a:prstGeom prst="rect">
            <a:avLst/>
          </a:prstGeom>
        </p:spPr>
      </p:pic>
      <p:pic>
        <p:nvPicPr>
          <p:cNvPr id="17" name="Image 16">
            <a:extLst>
              <a:ext uri="{FF2B5EF4-FFF2-40B4-BE49-F238E27FC236}">
                <a16:creationId xmlns:a16="http://schemas.microsoft.com/office/drawing/2014/main" id="{8C89A012-AB66-1B1B-CE48-7290B39E9E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5943" y="2364497"/>
            <a:ext cx="1779714" cy="2855576"/>
          </a:xfrm>
          <a:prstGeom prst="rect">
            <a:avLst/>
          </a:prstGeom>
        </p:spPr>
      </p:pic>
      <p:pic>
        <p:nvPicPr>
          <p:cNvPr id="7" name="Image 6">
            <a:extLst>
              <a:ext uri="{FF2B5EF4-FFF2-40B4-BE49-F238E27FC236}">
                <a16:creationId xmlns:a16="http://schemas.microsoft.com/office/drawing/2014/main" id="{355E1970-AFA0-7AD9-9C49-F680A298BF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576" y="2345819"/>
            <a:ext cx="1424576" cy="2240322"/>
          </a:xfrm>
          <a:prstGeom prst="rect">
            <a:avLst/>
          </a:prstGeom>
        </p:spPr>
      </p:pic>
    </p:spTree>
    <p:extLst>
      <p:ext uri="{BB962C8B-B14F-4D97-AF65-F5344CB8AC3E}">
        <p14:creationId xmlns:p14="http://schemas.microsoft.com/office/powerpoint/2010/main" val="69776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5FC1FABE-DE16-4DC5-9B05-F5DA53123318}" type="slidenum">
              <a:rPr lang="fr-FR" smtClean="0"/>
              <a:t>9</a:t>
            </a:fld>
            <a:endParaRPr lang="fr-FR"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99" y="0"/>
            <a:ext cx="6464401" cy="9144000"/>
          </a:xfrm>
          <a:prstGeom prst="rect">
            <a:avLst/>
          </a:prstGeom>
        </p:spPr>
      </p:pic>
      <p:sp>
        <p:nvSpPr>
          <p:cNvPr id="3" name="ZoneTexte 2"/>
          <p:cNvSpPr txBox="1"/>
          <p:nvPr/>
        </p:nvSpPr>
        <p:spPr>
          <a:xfrm>
            <a:off x="2780928" y="6084168"/>
            <a:ext cx="3423592" cy="369332"/>
          </a:xfrm>
          <a:prstGeom prst="rect">
            <a:avLst/>
          </a:prstGeom>
          <a:noFill/>
        </p:spPr>
        <p:txBody>
          <a:bodyPr wrap="square" rtlCol="0">
            <a:spAutoFit/>
          </a:bodyPr>
          <a:lstStyle/>
          <a:p>
            <a:r>
              <a:rPr lang="fr-FR" sz="900" b="1" dirty="0">
                <a:solidFill>
                  <a:schemeClr val="accent3">
                    <a:lumMod val="50000"/>
                  </a:schemeClr>
                </a:solidFill>
              </a:rPr>
              <a:t>Pour ce printemps le broyage  aura lieu le Lundi 17 avril 2023     de 8 h à 11h 30</a:t>
            </a:r>
          </a:p>
        </p:txBody>
      </p:sp>
      <p:sp>
        <p:nvSpPr>
          <p:cNvPr id="4" name="ZoneTexte 3"/>
          <p:cNvSpPr txBox="1"/>
          <p:nvPr/>
        </p:nvSpPr>
        <p:spPr>
          <a:xfrm>
            <a:off x="2892152" y="7092280"/>
            <a:ext cx="3305522" cy="415498"/>
          </a:xfrm>
          <a:prstGeom prst="rect">
            <a:avLst/>
          </a:prstGeom>
          <a:noFill/>
        </p:spPr>
        <p:txBody>
          <a:bodyPr wrap="square" rtlCol="0">
            <a:spAutoFit/>
          </a:bodyPr>
          <a:lstStyle/>
          <a:p>
            <a:r>
              <a:rPr lang="fr-FR" sz="900" b="1" dirty="0">
                <a:solidFill>
                  <a:schemeClr val="accent3">
                    <a:lumMod val="50000"/>
                  </a:schemeClr>
                </a:solidFill>
              </a:rPr>
              <a:t>          </a:t>
            </a:r>
            <a:r>
              <a:rPr lang="fr-FR" sz="1050" b="1" dirty="0">
                <a:solidFill>
                  <a:schemeClr val="accent3">
                    <a:lumMod val="50000"/>
                  </a:schemeClr>
                </a:solidFill>
              </a:rPr>
              <a:t>Le dépôt pourra donc avoir lieu à partir du vendredi 14 avril jusqu’au dimanche 16 avril 2023 </a:t>
            </a:r>
          </a:p>
        </p:txBody>
      </p:sp>
    </p:spTree>
    <p:extLst>
      <p:ext uri="{BB962C8B-B14F-4D97-AF65-F5344CB8AC3E}">
        <p14:creationId xmlns:p14="http://schemas.microsoft.com/office/powerpoint/2010/main" val="46626188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14235</TotalTime>
  <Words>5280</Words>
  <Application>Microsoft Office PowerPoint</Application>
  <PresentationFormat>Affichage à l'écran (4:3)</PresentationFormat>
  <Paragraphs>430</Paragraphs>
  <Slides>20</Slides>
  <Notes>4</Notes>
  <HiddenSlides>0</HiddenSlides>
  <MMClips>0</MMClips>
  <ScaleCrop>false</ScaleCrop>
  <HeadingPairs>
    <vt:vector size="6" baseType="variant">
      <vt:variant>
        <vt:lpstr>Polices utilisées</vt:lpstr>
      </vt:variant>
      <vt:variant>
        <vt:i4>17</vt:i4>
      </vt:variant>
      <vt:variant>
        <vt:lpstr>Thème</vt:lpstr>
      </vt:variant>
      <vt:variant>
        <vt:i4>1</vt:i4>
      </vt:variant>
      <vt:variant>
        <vt:lpstr>Titres des diapositives</vt:lpstr>
      </vt:variant>
      <vt:variant>
        <vt:i4>20</vt:i4>
      </vt:variant>
    </vt:vector>
  </HeadingPairs>
  <TitlesOfParts>
    <vt:vector size="38" baseType="lpstr">
      <vt:lpstr>Adobe Garamond Pro Bold</vt:lpstr>
      <vt:lpstr>Arial</vt:lpstr>
      <vt:lpstr>Berlin Sans FB Demi</vt:lpstr>
      <vt:lpstr>Book Antiqua</vt:lpstr>
      <vt:lpstr>Calibri</vt:lpstr>
      <vt:lpstr>Cambria</vt:lpstr>
      <vt:lpstr>Century Gothic</vt:lpstr>
      <vt:lpstr>Chiller</vt:lpstr>
      <vt:lpstr>Cooper Std Black</vt:lpstr>
      <vt:lpstr>Impact</vt:lpstr>
      <vt:lpstr>Ink Free</vt:lpstr>
      <vt:lpstr>Lucida Calligraphy</vt:lpstr>
      <vt:lpstr>Lucida Handwriting</vt:lpstr>
      <vt:lpstr>Lucida Sans</vt:lpstr>
      <vt:lpstr>Rockwell Extra Bold</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Muriel DESUTTER</dc:creator>
  <cp:lastModifiedBy>MAIRIE SALAZAC</cp:lastModifiedBy>
  <cp:revision>997</cp:revision>
  <cp:lastPrinted>2023-04-06T13:35:25Z</cp:lastPrinted>
  <dcterms:created xsi:type="dcterms:W3CDTF">2021-09-17T13:45:21Z</dcterms:created>
  <dcterms:modified xsi:type="dcterms:W3CDTF">2023-04-07T10:37:30Z</dcterms:modified>
</cp:coreProperties>
</file>